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5" r:id="rId6"/>
    <p:sldId id="262" r:id="rId7"/>
    <p:sldId id="260" r:id="rId8"/>
    <p:sldId id="263"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B7BE1-1E6C-4723-804B-1EF68FDBF558}" v="55" dt="2025-02-05T02:30:33.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957" autoAdjust="0"/>
  </p:normalViewPr>
  <p:slideViewPr>
    <p:cSldViewPr snapToGrid="0">
      <p:cViewPr varScale="1">
        <p:scale>
          <a:sx n="60" d="100"/>
          <a:sy n="60" d="100"/>
        </p:scale>
        <p:origin x="1812" y="66"/>
      </p:cViewPr>
      <p:guideLst/>
    </p:cSldViewPr>
  </p:slideViewPr>
  <p:notesTextViewPr>
    <p:cViewPr>
      <p:scale>
        <a:sx n="3" d="2"/>
        <a:sy n="3" d="2"/>
      </p:scale>
      <p:origin x="0" y="0"/>
    </p:cViewPr>
  </p:notesTextViewPr>
  <p:notesViewPr>
    <p:cSldViewPr snapToGrid="0">
      <p:cViewPr>
        <p:scale>
          <a:sx n="125" d="100"/>
          <a:sy n="125" d="100"/>
        </p:scale>
        <p:origin x="3012" y="-11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75117D-94C3-1692-B101-51CE6FD7A8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459009-FE88-E7B5-F207-CF58A47AD4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F3442-13B0-47BA-BA35-3C61BFF9E6DE}" type="datetimeFigureOut">
              <a:rPr lang="en-US" smtClean="0"/>
              <a:t>2/6/2025</a:t>
            </a:fld>
            <a:endParaRPr lang="en-US"/>
          </a:p>
        </p:txBody>
      </p:sp>
      <p:sp>
        <p:nvSpPr>
          <p:cNvPr id="4" name="Footer Placeholder 3">
            <a:extLst>
              <a:ext uri="{FF2B5EF4-FFF2-40B4-BE49-F238E27FC236}">
                <a16:creationId xmlns:a16="http://schemas.microsoft.com/office/drawing/2014/main" id="{4309BEF8-9F7A-7854-00AB-3F95F4597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33FD16-A65C-2078-2D13-64EAE194C6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1A271A-A9AD-4579-8893-14405635B9E0}" type="slidenum">
              <a:rPr lang="en-US" smtClean="0"/>
              <a:t>‹#›</a:t>
            </a:fld>
            <a:endParaRPr lang="en-US"/>
          </a:p>
        </p:txBody>
      </p:sp>
    </p:spTree>
    <p:extLst>
      <p:ext uri="{BB962C8B-B14F-4D97-AF65-F5344CB8AC3E}">
        <p14:creationId xmlns:p14="http://schemas.microsoft.com/office/powerpoint/2010/main" val="313754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E263A-0416-410E-B776-8DA3CD653FA9}"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E5CAB-E874-44F5-81B3-3CBBB5F61646}" type="slidenum">
              <a:rPr lang="en-US" smtClean="0"/>
              <a:t>‹#›</a:t>
            </a:fld>
            <a:endParaRPr lang="en-US"/>
          </a:p>
        </p:txBody>
      </p:sp>
    </p:spTree>
    <p:extLst>
      <p:ext uri="{BB962C8B-B14F-4D97-AF65-F5344CB8AC3E}">
        <p14:creationId xmlns:p14="http://schemas.microsoft.com/office/powerpoint/2010/main" val="380401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100" dirty="0">
                <a:effectLst/>
                <a:latin typeface="Aptos" panose="020B0004020202020204" pitchFamily="34" charset="0"/>
                <a:ea typeface="Aptos" panose="020B0004020202020204" pitchFamily="34" charset="0"/>
                <a:cs typeface="Times New Roman" panose="02020603050405020304" pitchFamily="18" charset="0"/>
              </a:rPr>
              <a:t>"Hello everyone, and welcome to this session on Snowflake. today, I’m going to give you a quick introduction to what Snowflake is and why its preferred SAAS tool in cloud data warehousing world. Let’s go over the key points about Snowflake."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1</a:t>
            </a:fld>
            <a:endParaRPr lang="en-US"/>
          </a:p>
        </p:txBody>
      </p:sp>
    </p:spTree>
    <p:extLst>
      <p:ext uri="{BB962C8B-B14F-4D97-AF65-F5344CB8AC3E}">
        <p14:creationId xmlns:p14="http://schemas.microsoft.com/office/powerpoint/2010/main" val="20418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Finally, Snowflake's got some cool tools to help us  keep an eye on how things are running and what they're costing us. First up, there's </a:t>
            </a:r>
            <a:r>
              <a:rPr lang="en-US" sz="1800" b="1" dirty="0" err="1">
                <a:effectLst/>
                <a:latin typeface="Calibri" panose="020F0502020204030204" pitchFamily="34" charset="0"/>
              </a:rPr>
              <a:t>Snowsight</a:t>
            </a:r>
            <a:r>
              <a:rPr lang="en-US" sz="1800" dirty="0">
                <a:effectLst/>
                <a:latin typeface="Calibri" panose="020F0502020204030204" pitchFamily="34" charset="0"/>
              </a:rPr>
              <a:t>, their web interface that lets you set up custom dashboards to track how many credits we’re are using and what our usage looks like across different areas. </a:t>
            </a:r>
          </a:p>
          <a:p>
            <a:r>
              <a:rPr lang="en-US" sz="1800" dirty="0">
                <a:effectLst/>
                <a:latin typeface="Calibri" panose="020F0502020204030204" pitchFamily="34" charset="0"/>
              </a:rPr>
              <a:t>They've also built in some monitoring tools with </a:t>
            </a:r>
            <a:r>
              <a:rPr lang="en-US" sz="1800" b="1" dirty="0">
                <a:effectLst/>
                <a:latin typeface="Calibri" panose="020F0502020204030204" pitchFamily="34" charset="0"/>
              </a:rPr>
              <a:t>ready-made dashboards</a:t>
            </a:r>
            <a:r>
              <a:rPr lang="en-US" sz="1800" dirty="0">
                <a:effectLst/>
                <a:latin typeface="Calibri" panose="020F0502020204030204" pitchFamily="34" charset="0"/>
              </a:rPr>
              <a:t>. These let us see what's happening in our account, how many </a:t>
            </a:r>
            <a:r>
              <a:rPr lang="en-US" sz="1800" b="1" dirty="0">
                <a:effectLst/>
                <a:latin typeface="Calibri" panose="020F0502020204030204" pitchFamily="34" charset="0"/>
              </a:rPr>
              <a:t>credits we're using</a:t>
            </a:r>
            <a:r>
              <a:rPr lang="en-US" sz="1800" dirty="0">
                <a:effectLst/>
                <a:latin typeface="Calibri" panose="020F0502020204030204" pitchFamily="34" charset="0"/>
              </a:rPr>
              <a:t>, how much </a:t>
            </a:r>
            <a:r>
              <a:rPr lang="en-US" sz="1800" b="1" dirty="0">
                <a:effectLst/>
                <a:latin typeface="Calibri" panose="020F0502020204030204" pitchFamily="34" charset="0"/>
              </a:rPr>
              <a:t>storage </a:t>
            </a:r>
            <a:r>
              <a:rPr lang="en-US" sz="1800" dirty="0">
                <a:effectLst/>
                <a:latin typeface="Calibri" panose="020F0502020204030204" pitchFamily="34" charset="0"/>
              </a:rPr>
              <a:t>we're taking up, and </a:t>
            </a:r>
            <a:r>
              <a:rPr lang="en-US" sz="1800">
                <a:effectLst/>
                <a:latin typeface="Calibri" panose="020F0502020204030204" pitchFamily="34" charset="0"/>
              </a:rPr>
              <a:t>how our </a:t>
            </a:r>
            <a:r>
              <a:rPr lang="en-US" sz="1800" dirty="0">
                <a:effectLst/>
                <a:latin typeface="Calibri" panose="020F0502020204030204" pitchFamily="34" charset="0"/>
              </a:rPr>
              <a:t>queries are performing. For our </a:t>
            </a:r>
            <a:r>
              <a:rPr lang="en-US" sz="1800" b="1" dirty="0">
                <a:effectLst/>
                <a:latin typeface="Calibri" panose="020F0502020204030204" pitchFamily="34" charset="0"/>
              </a:rPr>
              <a:t>virtual warehouses</a:t>
            </a:r>
            <a:r>
              <a:rPr lang="en-US" sz="1800" dirty="0">
                <a:effectLst/>
                <a:latin typeface="Calibri" panose="020F0502020204030204" pitchFamily="34" charset="0"/>
              </a:rPr>
              <a:t>, there's a </a:t>
            </a:r>
            <a:r>
              <a:rPr lang="en-US" sz="1800" b="1" dirty="0">
                <a:effectLst/>
                <a:latin typeface="Calibri" panose="020F0502020204030204" pitchFamily="34" charset="0"/>
              </a:rPr>
              <a:t>load monitoring chart </a:t>
            </a:r>
            <a:r>
              <a:rPr lang="en-US" sz="1800" dirty="0">
                <a:effectLst/>
                <a:latin typeface="Calibri" panose="020F0502020204030204" pitchFamily="34" charset="0"/>
              </a:rPr>
              <a:t>that shows us both </a:t>
            </a:r>
            <a:r>
              <a:rPr lang="en-US" sz="1800" b="1" dirty="0">
                <a:effectLst/>
                <a:latin typeface="Calibri" panose="020F0502020204030204" pitchFamily="34" charset="0"/>
              </a:rPr>
              <a:t>current </a:t>
            </a:r>
            <a:r>
              <a:rPr lang="en-US" sz="1800" dirty="0">
                <a:effectLst/>
                <a:latin typeface="Calibri" panose="020F0502020204030204" pitchFamily="34" charset="0"/>
              </a:rPr>
              <a:t>and </a:t>
            </a:r>
            <a:r>
              <a:rPr lang="en-US" sz="1800" b="1" dirty="0">
                <a:effectLst/>
                <a:latin typeface="Calibri" panose="020F0502020204030204" pitchFamily="34" charset="0"/>
              </a:rPr>
              <a:t>past usage patterns</a:t>
            </a:r>
            <a:r>
              <a:rPr lang="en-US" sz="1800" dirty="0">
                <a:effectLst/>
                <a:latin typeface="Calibri" panose="020F0502020204030204" pitchFamily="34" charset="0"/>
              </a:rPr>
              <a:t>. In 2024, they rolled out </a:t>
            </a:r>
            <a:r>
              <a:rPr lang="en-US" sz="1800" b="1" dirty="0">
                <a:effectLst/>
                <a:latin typeface="Calibri" panose="020F0502020204030204" pitchFamily="34" charset="0"/>
              </a:rPr>
              <a:t>Snowflake Trail</a:t>
            </a:r>
            <a:r>
              <a:rPr lang="en-US" sz="1800" dirty="0">
                <a:effectLst/>
                <a:latin typeface="Calibri" panose="020F0502020204030204" pitchFamily="34" charset="0"/>
              </a:rPr>
              <a:t>. It's a set of features that lets </a:t>
            </a:r>
            <a:r>
              <a:rPr lang="en-US" sz="1800" b="1" dirty="0">
                <a:effectLst/>
                <a:latin typeface="Calibri" panose="020F0502020204030204" pitchFamily="34" charset="0"/>
              </a:rPr>
              <a:t>developers</a:t>
            </a:r>
            <a:r>
              <a:rPr lang="en-US" sz="1800" dirty="0">
                <a:effectLst/>
                <a:latin typeface="Calibri" panose="020F0502020204030204" pitchFamily="34" charset="0"/>
              </a:rPr>
              <a:t> and </a:t>
            </a:r>
            <a:r>
              <a:rPr lang="en-US" sz="1800" b="1" dirty="0">
                <a:effectLst/>
                <a:latin typeface="Calibri" panose="020F0502020204030204" pitchFamily="34" charset="0"/>
              </a:rPr>
              <a:t>data engineers </a:t>
            </a:r>
            <a:r>
              <a:rPr lang="en-US" sz="1800" dirty="0">
                <a:effectLst/>
                <a:latin typeface="Calibri" panose="020F0502020204030204" pitchFamily="34" charset="0"/>
              </a:rPr>
              <a:t>keep tabs on their applications and data pipelines. We can also integrate it with Datadog, Grafana, and PagerDuty. There are also </a:t>
            </a:r>
            <a:r>
              <a:rPr lang="en-US" sz="1800" b="1" dirty="0">
                <a:effectLst/>
                <a:latin typeface="Calibri" panose="020F0502020204030204" pitchFamily="34" charset="0"/>
              </a:rPr>
              <a:t>some third-party tools </a:t>
            </a:r>
            <a:r>
              <a:rPr lang="en-US" sz="1800" dirty="0">
                <a:effectLst/>
                <a:latin typeface="Calibri" panose="020F0502020204030204" pitchFamily="34" charset="0"/>
              </a:rPr>
              <a:t>that can give you a hand:</a:t>
            </a:r>
          </a:p>
          <a:p>
            <a:r>
              <a:rPr lang="en-US" sz="1800" b="1" dirty="0">
                <a:effectLst/>
                <a:latin typeface="Calibri" panose="020F0502020204030204" pitchFamily="34" charset="0"/>
              </a:rPr>
              <a:t>New Relic</a:t>
            </a:r>
            <a:r>
              <a:rPr lang="en-US" sz="1800" dirty="0">
                <a:effectLst/>
                <a:latin typeface="Calibri" panose="020F0502020204030204" pitchFamily="34" charset="0"/>
              </a:rPr>
              <a:t>: This one gives you real-time insights into Snowflake's performance, costs, security, and availability. It keeps an eye on key metrics like how our queries are doing, how many credits we’re  using, how much storage we are consuming, and any failed logins.</a:t>
            </a:r>
          </a:p>
          <a:p>
            <a:r>
              <a:rPr lang="en-US" sz="1800" b="1" dirty="0">
                <a:effectLst/>
                <a:latin typeface="Calibri" panose="020F0502020204030204" pitchFamily="34" charset="0"/>
              </a:rPr>
              <a:t>Chaos Genius</a:t>
            </a:r>
            <a:r>
              <a:rPr lang="en-US" sz="1800" dirty="0">
                <a:effectLst/>
                <a:latin typeface="Calibri" panose="020F0502020204030204" pitchFamily="34" charset="0"/>
              </a:rPr>
              <a:t>: Another tool used for </a:t>
            </a:r>
            <a:r>
              <a:rPr lang="en-US" sz="1800" b="1" dirty="0">
                <a:effectLst/>
                <a:latin typeface="Calibri" panose="020F0502020204030204" pitchFamily="34" charset="0"/>
              </a:rPr>
              <a:t>cost exploration</a:t>
            </a:r>
            <a:r>
              <a:rPr lang="en-US" sz="1800" dirty="0">
                <a:effectLst/>
                <a:latin typeface="Calibri" panose="020F0502020204030204" pitchFamily="34" charset="0"/>
              </a:rPr>
              <a:t>, </a:t>
            </a:r>
            <a:r>
              <a:rPr lang="en-US" sz="1800" b="1" dirty="0">
                <a:effectLst/>
                <a:latin typeface="Calibri" panose="020F0502020204030204" pitchFamily="34" charset="0"/>
              </a:rPr>
              <a:t>query recommendations</a:t>
            </a:r>
            <a:r>
              <a:rPr lang="en-US" sz="1800" dirty="0">
                <a:effectLst/>
                <a:latin typeface="Calibri" panose="020F0502020204030204" pitchFamily="34" charset="0"/>
              </a:rPr>
              <a:t>, and </a:t>
            </a:r>
            <a:r>
              <a:rPr lang="en-US" sz="1800" b="1" dirty="0">
                <a:effectLst/>
                <a:latin typeface="Calibri" panose="020F0502020204030204" pitchFamily="34" charset="0"/>
              </a:rPr>
              <a:t>warehouse optimization features</a:t>
            </a:r>
            <a:r>
              <a:rPr lang="en-US" sz="1800" dirty="0">
                <a:effectLst/>
                <a:latin typeface="Calibri" panose="020F0502020204030204" pitchFamily="34" charset="0"/>
              </a:rPr>
              <a:t>. It's great for diving deep into your </a:t>
            </a:r>
            <a:r>
              <a:rPr lang="en-US" sz="1800" b="1" dirty="0">
                <a:effectLst/>
                <a:latin typeface="Calibri" panose="020F0502020204030204" pitchFamily="34" charset="0"/>
              </a:rPr>
              <a:t>Snowflake usage </a:t>
            </a:r>
            <a:r>
              <a:rPr lang="en-US" sz="1800" dirty="0">
                <a:effectLst/>
                <a:latin typeface="Calibri" panose="020F0502020204030204" pitchFamily="34" charset="0"/>
              </a:rPr>
              <a:t>and finding ways to make things run </a:t>
            </a:r>
            <a:r>
              <a:rPr lang="en-US" sz="1800" b="1" dirty="0">
                <a:effectLst/>
                <a:latin typeface="Calibri" panose="020F0502020204030204" pitchFamily="34" charset="0"/>
              </a:rPr>
              <a:t>smoother </a:t>
            </a:r>
            <a:r>
              <a:rPr lang="en-US" sz="1800" dirty="0">
                <a:effectLst/>
                <a:latin typeface="Calibri" panose="020F0502020204030204" pitchFamily="34" charset="0"/>
              </a:rPr>
              <a:t>and </a:t>
            </a:r>
            <a:r>
              <a:rPr lang="en-US" sz="1800" b="1" dirty="0">
                <a:effectLst/>
                <a:latin typeface="Calibri" panose="020F0502020204030204" pitchFamily="34" charset="0"/>
              </a:rPr>
              <a:t>cheaper</a:t>
            </a:r>
            <a:r>
              <a:rPr lang="en-US" sz="18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10</a:t>
            </a:fld>
            <a:endParaRPr lang="en-US"/>
          </a:p>
        </p:txBody>
      </p:sp>
    </p:spTree>
    <p:extLst>
      <p:ext uri="{BB962C8B-B14F-4D97-AF65-F5344CB8AC3E}">
        <p14:creationId xmlns:p14="http://schemas.microsoft.com/office/powerpoint/2010/main" val="318291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mj-lt"/>
              <a:buAutoNum type="arabicPeriod"/>
            </a:pPr>
            <a:r>
              <a:rPr lang="en-US" b="1" dirty="0"/>
              <a:t>Cloud-Native SaaS Platform</a:t>
            </a:r>
            <a:endParaRPr lang="en-US" dirty="0"/>
          </a:p>
          <a:p>
            <a:pPr rtl="0"/>
            <a:r>
              <a:rPr lang="en-US" i="1" dirty="0"/>
              <a:t>“founded in 2012 Snowflake is a fully managed cloud-based data warehouse available on AWS, Azure, and Google Cloud. There’s no hardware to manage, and it scales automatically."</a:t>
            </a:r>
            <a:endParaRPr lang="en-US" dirty="0"/>
          </a:p>
          <a:p>
            <a:pPr rtl="0">
              <a:buFont typeface="+mj-lt"/>
              <a:buAutoNum type="arabicPeriod"/>
            </a:pPr>
            <a:r>
              <a:rPr lang="en-US" b="1" dirty="0"/>
              <a:t>Separation of Compute &amp; Storage</a:t>
            </a:r>
            <a:endParaRPr lang="en-US" dirty="0"/>
          </a:p>
          <a:p>
            <a:pPr rtl="0"/>
            <a:r>
              <a:rPr lang="en-US" i="1" dirty="0"/>
              <a:t>"Unlike traditional databases, it separates compute from storage, so we can scale them independently based on our needs."</a:t>
            </a:r>
            <a:endParaRPr lang="en-US" dirty="0"/>
          </a:p>
          <a:p>
            <a:pPr rtl="0">
              <a:buFont typeface="+mj-lt"/>
              <a:buAutoNum type="arabicPeriod"/>
            </a:pPr>
            <a:r>
              <a:rPr lang="en-US" b="1" dirty="0"/>
              <a:t>Multi-Cluster, High Concurrency</a:t>
            </a:r>
            <a:endParaRPr lang="en-US" dirty="0"/>
          </a:p>
          <a:p>
            <a:pPr rtl="0"/>
            <a:r>
              <a:rPr lang="en-US" i="1" dirty="0"/>
              <a:t>"Snowflake supports multiple virtual warehouses which means multiple warehouse runs in parallel and one query doesn’t interfere with query in different warehouse."</a:t>
            </a:r>
            <a:endParaRPr lang="en-US" dirty="0"/>
          </a:p>
          <a:p>
            <a:pPr rtl="0">
              <a:buFont typeface="+mj-lt"/>
              <a:buAutoNum type="arabicPeriod"/>
            </a:pPr>
            <a:r>
              <a:rPr lang="en-US" b="1" dirty="0"/>
              <a:t>Fully Managed</a:t>
            </a:r>
            <a:endParaRPr lang="en-US" dirty="0"/>
          </a:p>
          <a:p>
            <a:pPr rtl="0"/>
            <a:r>
              <a:rPr lang="en-US" i="1" dirty="0"/>
              <a:t>“We don’t need DBA’s to manage administrative tasks like indexing, partitioning, or database tuning—Snowflake takes care of all performance optimizations tasks in the background."</a:t>
            </a:r>
            <a:endParaRPr lang="en-US" dirty="0"/>
          </a:p>
          <a:p>
            <a:pPr rtl="0">
              <a:buFont typeface="+mj-lt"/>
              <a:buAutoNum type="arabicPeriod"/>
            </a:pPr>
            <a:r>
              <a:rPr lang="en-US" b="1" dirty="0"/>
              <a:t>Supports Structured &amp; Semi-Structured Data</a:t>
            </a:r>
            <a:endParaRPr lang="en-US" dirty="0"/>
          </a:p>
          <a:p>
            <a:pPr rtl="0"/>
            <a:r>
              <a:rPr lang="en-US" i="1" dirty="0"/>
              <a:t>“We can load structured data as well as semi-structured data like JSON, Parquet, and Avro. No need to do complex transformations."</a:t>
            </a:r>
            <a:endParaRPr lang="en-US" dirty="0"/>
          </a:p>
          <a:p>
            <a:pPr rtl="0">
              <a:buFont typeface="+mj-lt"/>
              <a:buAutoNum type="arabicPeriod"/>
            </a:pPr>
            <a:r>
              <a:rPr lang="en-US" b="1" dirty="0"/>
              <a:t>Security &amp; Compliance</a:t>
            </a:r>
            <a:endParaRPr lang="en-US" dirty="0"/>
          </a:p>
          <a:p>
            <a:pPr rtl="0"/>
            <a:r>
              <a:rPr lang="en-US" i="1" dirty="0"/>
              <a:t>“From security stand point it provides end-to-end encryption which includes  encryption in transit and support for compliance standards like GDPR, HIPAA, and SOC 2."</a:t>
            </a:r>
            <a:endParaRPr lang="en-US" dirty="0"/>
          </a:p>
          <a:p>
            <a:pPr rtl="0">
              <a:buFont typeface="+mj-lt"/>
              <a:buAutoNum type="arabicPeriod"/>
            </a:pPr>
            <a:r>
              <a:rPr lang="en-US" b="1" dirty="0"/>
              <a:t>Time Travel &amp; Fail-Safe Recovery</a:t>
            </a:r>
            <a:endParaRPr lang="en-US" dirty="0"/>
          </a:p>
          <a:p>
            <a:pPr rtl="0"/>
            <a:r>
              <a:rPr lang="en-US" i="1" dirty="0"/>
              <a:t>“They have feature called Time Travel, using which we can query historical </a:t>
            </a:r>
            <a:r>
              <a:rPr lang="en-US" i="1"/>
              <a:t>data to </a:t>
            </a:r>
            <a:r>
              <a:rPr lang="en-US" i="1" dirty="0"/>
              <a:t>recover lost information from there or use it in query, there is also another feature called Fail-Safe which provides an extra layer of data protection in case server goes down."</a:t>
            </a:r>
            <a:endParaRPr lang="en-US" dirty="0"/>
          </a:p>
          <a:p>
            <a:pPr rtl="0">
              <a:buFont typeface="+mj-lt"/>
              <a:buAutoNum type="arabicPeriod"/>
            </a:pPr>
            <a:r>
              <a:rPr lang="en-US" b="1" dirty="0"/>
              <a:t>Data Sharing Without Copying</a:t>
            </a:r>
            <a:endParaRPr lang="en-US" dirty="0"/>
          </a:p>
          <a:p>
            <a:pPr rtl="0"/>
            <a:r>
              <a:rPr lang="en-US" i="1" dirty="0"/>
              <a:t>“We can also share data instantly across different accounts without having to duplicate "</a:t>
            </a:r>
            <a:endParaRPr lang="en-US" dirty="0"/>
          </a:p>
          <a:p>
            <a:pPr rtl="0">
              <a:buFont typeface="+mj-lt"/>
              <a:buAutoNum type="arabicPeriod"/>
            </a:pPr>
            <a:r>
              <a:rPr lang="en-US" b="1" dirty="0"/>
              <a:t>Cost-Efficient, Pay-as-You-Go Model</a:t>
            </a:r>
            <a:endParaRPr lang="en-US" dirty="0"/>
          </a:p>
          <a:p>
            <a:pPr rtl="0"/>
            <a:r>
              <a:rPr lang="en-US" i="1" dirty="0"/>
              <a:t>"With per-second billing, we pay for what we use."</a:t>
            </a:r>
            <a:endParaRPr lang="en-US" dirty="0"/>
          </a:p>
          <a:p>
            <a:pPr rtl="0">
              <a:buFont typeface="+mj-lt"/>
              <a:buAutoNum type="arabicPeriod"/>
            </a:pPr>
            <a:r>
              <a:rPr lang="en-US" b="1" dirty="0"/>
              <a:t>AI/ML &amp; BI Tool Integration</a:t>
            </a:r>
            <a:endParaRPr lang="en-US" dirty="0"/>
          </a:p>
          <a:p>
            <a:pPr rtl="0"/>
            <a:r>
              <a:rPr lang="en-US" i="1" dirty="0"/>
              <a:t>"Snowflake is integrated with Python, Snowpark, and business intelligence tools like Tableau and Power BI”</a:t>
            </a:r>
            <a:endParaRPr lang="en-US" dirty="0"/>
          </a:p>
          <a:p>
            <a:pPr rtl="0"/>
            <a:r>
              <a:rPr lang="en-US" b="1" dirty="0"/>
              <a:t>[Closing Statement]</a:t>
            </a:r>
            <a:endParaRPr lang="en-US" dirty="0"/>
          </a:p>
          <a:p>
            <a:pPr rtl="0"/>
            <a:r>
              <a:rPr lang="en-US" i="1" dirty="0"/>
              <a:t>“To summarize, its a powerful, scalable, and easy-to-use cloud data platform. As we go through this presentation, we’ll get more understanding of its architecture, pricing, and key features. Let’s get started!"</a:t>
            </a:r>
            <a:endParaRPr lang="en-US" dirty="0"/>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2</a:t>
            </a:fld>
            <a:endParaRPr lang="en-US"/>
          </a:p>
        </p:txBody>
      </p:sp>
    </p:spTree>
    <p:extLst>
      <p:ext uri="{BB962C8B-B14F-4D97-AF65-F5344CB8AC3E}">
        <p14:creationId xmlns:p14="http://schemas.microsoft.com/office/powerpoint/2010/main" val="9886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talk about Pricings &amp; Regions. One of Snowflake’s advantage like any other cloud provider is its consumption-based pricing model, which means we only pay for what we use. This makes it more cost-efficient and being in the cloud helps it be scalable. Let’s break down pricing components.”</a:t>
            </a:r>
          </a:p>
          <a:p>
            <a:r>
              <a:rPr lang="en-US" dirty="0"/>
              <a:t>• First, Consumption-Based Pricing:</a:t>
            </a:r>
          </a:p>
          <a:p>
            <a:r>
              <a:rPr lang="en-US" dirty="0"/>
              <a:t>• “As I told before, unlike traditional databases where we get charged based on fixed resources, Snowflake charges based on actual usage. We only pay for the compute and storage WE consume. </a:t>
            </a:r>
          </a:p>
          <a:p>
            <a:r>
              <a:rPr lang="en-US" dirty="0"/>
              <a:t>• Next is Storage Costs:</a:t>
            </a:r>
          </a:p>
          <a:p>
            <a:r>
              <a:rPr lang="en-US" dirty="0"/>
              <a:t>• “Snowflake stores data in a compressed format called </a:t>
            </a:r>
            <a:r>
              <a:rPr lang="en-US" dirty="0" err="1"/>
              <a:t>micropartitions</a:t>
            </a:r>
            <a:r>
              <a:rPr lang="en-US" dirty="0"/>
              <a:t>(if think table as library then </a:t>
            </a:r>
            <a:r>
              <a:rPr lang="en-US" dirty="0" err="1"/>
              <a:t>Bookshelfs</a:t>
            </a:r>
            <a:r>
              <a:rPr lang="en-US" dirty="0"/>
              <a:t> is a </a:t>
            </a:r>
            <a:r>
              <a:rPr lang="en-US" dirty="0" err="1"/>
              <a:t>micropartition</a:t>
            </a:r>
            <a:r>
              <a:rPr lang="en-US" dirty="0"/>
              <a:t> storing related books together) and helps us reduce the costs. The current rate is $23 per terabyte per month”</a:t>
            </a:r>
          </a:p>
          <a:p>
            <a:r>
              <a:rPr lang="en-US" dirty="0"/>
              <a:t>• Then Compute Costs:</a:t>
            </a:r>
          </a:p>
          <a:p>
            <a:r>
              <a:rPr lang="en-US" dirty="0"/>
              <a:t>• “Computing in Snowflake is handled by Virtual Warehouses(Restaurant Chefs and Kitchen), which get billed per second. We can scale them vertically (Adjusts the size of warehouse (XS, S, M, L) as well as horizontally (Increase or decrease the number of compute clusters), and we get billed for the time our compute resources which are active.”</a:t>
            </a:r>
          </a:p>
          <a:p>
            <a:r>
              <a:rPr lang="en-US" dirty="0"/>
              <a:t>• Finally Data Transfer Costs:</a:t>
            </a:r>
          </a:p>
          <a:p>
            <a:r>
              <a:rPr lang="en-US" dirty="0"/>
              <a:t>• “Snowflake offers free data transfers within the same region, but cross-region or cross-cloud transfers they charge which runs roughly between $0.02 to $0.09 per GB, based on the destination.”</a:t>
            </a:r>
          </a:p>
          <a:p>
            <a:r>
              <a:rPr lang="en-US" dirty="0"/>
              <a:t>• Extra Features:</a:t>
            </a:r>
          </a:p>
          <a:p>
            <a:r>
              <a:rPr lang="en-US" dirty="0"/>
              <a:t>• “There is also additional cost-based features like:</a:t>
            </a:r>
          </a:p>
          <a:p>
            <a:r>
              <a:rPr lang="en-US" dirty="0"/>
              <a:t>• </a:t>
            </a:r>
            <a:r>
              <a:rPr lang="en-US" dirty="0" err="1"/>
              <a:t>Snowpipe</a:t>
            </a:r>
            <a:r>
              <a:rPr lang="en-US" dirty="0"/>
              <a:t> which offers real-time data ingestion</a:t>
            </a:r>
          </a:p>
          <a:p>
            <a:r>
              <a:rPr lang="en-US" dirty="0"/>
              <a:t>• Materialized Views for faster query performance. It’s a precomputed view of data stored in a table-like structure</a:t>
            </a:r>
          </a:p>
          <a:p>
            <a:r>
              <a:rPr lang="en-US" dirty="0"/>
              <a:t>• Search optimization service applies filters to prune unnecessary micro partitions from the query to optimize performance. SOS (Search Optimization Service) make searching and filtering fast by pruning unnecessary micro partitions during query execution. QAS(Query Acceleration Service) speeds up large complex queries by adding extra compute. </a:t>
            </a:r>
          </a:p>
          <a:p>
            <a:r>
              <a:rPr lang="en-US" dirty="0"/>
              <a:t>“So, in summary, You only pay for what you use and there are tons of features”</a:t>
            </a:r>
          </a:p>
        </p:txBody>
      </p:sp>
      <p:sp>
        <p:nvSpPr>
          <p:cNvPr id="4" name="Slide Number Placeholder 3"/>
          <p:cNvSpPr>
            <a:spLocks noGrp="1"/>
          </p:cNvSpPr>
          <p:nvPr>
            <p:ph type="sldNum" sz="quarter" idx="5"/>
          </p:nvPr>
        </p:nvSpPr>
        <p:spPr/>
        <p:txBody>
          <a:bodyPr/>
          <a:lstStyle/>
          <a:p>
            <a:fld id="{9ACE5CAB-E874-44F5-81B3-3CBBB5F61646}" type="slidenum">
              <a:rPr lang="en-US" smtClean="0"/>
              <a:t>3</a:t>
            </a:fld>
            <a:endParaRPr lang="en-US"/>
          </a:p>
        </p:txBody>
      </p:sp>
    </p:spTree>
    <p:extLst>
      <p:ext uri="{BB962C8B-B14F-4D97-AF65-F5344CB8AC3E}">
        <p14:creationId xmlns:p14="http://schemas.microsoft.com/office/powerpoint/2010/main" val="165273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500"/>
              </a:spcBef>
              <a:spcAft>
                <a:spcPts val="500"/>
              </a:spcAft>
              <a:buFont typeface="Arial" panose="020B0604020202020204" pitchFamily="34" charset="0"/>
              <a:buChar char="•"/>
            </a:pPr>
            <a:r>
              <a:rPr lang="en-US" sz="1000" dirty="0">
                <a:effectLst/>
                <a:latin typeface="Calibri" panose="020F0502020204030204" pitchFamily="34" charset="0"/>
              </a:rPr>
              <a:t>Snowflake’s </a:t>
            </a:r>
            <a:r>
              <a:rPr lang="en-US" sz="1000" dirty="0">
                <a:latin typeface="Calibri" panose="020F0502020204030204" pitchFamily="34" charset="0"/>
              </a:rPr>
              <a:t>architecture </a:t>
            </a:r>
            <a:r>
              <a:rPr lang="en-US" sz="1000" dirty="0">
                <a:effectLst/>
                <a:latin typeface="Calibri" panose="020F0502020204030204" pitchFamily="34" charset="0"/>
              </a:rPr>
              <a:t>is built on three distinct layers—</a:t>
            </a:r>
            <a:r>
              <a:rPr lang="en-US" sz="1000" b="1" dirty="0">
                <a:effectLst/>
                <a:latin typeface="Calibri" panose="020F0502020204030204" pitchFamily="34" charset="0"/>
              </a:rPr>
              <a:t>Storage Layer, Compute Layer, and Cloud Services Layer</a:t>
            </a:r>
            <a:r>
              <a:rPr lang="en-US" sz="1000" dirty="0">
                <a:effectLst/>
                <a:latin typeface="Calibri" panose="020F0502020204030204" pitchFamily="34" charset="0"/>
              </a:rPr>
              <a:t>—each playing role in how Snowflake manages and processes data.</a:t>
            </a:r>
          </a:p>
          <a:p>
            <a:pPr algn="l"/>
            <a:r>
              <a:rPr lang="en-US" sz="1200" b="0" i="0" dirty="0">
                <a:solidFill>
                  <a:srgbClr val="111111"/>
                </a:solidFill>
                <a:effectLst/>
                <a:latin typeface="-apple-system"/>
              </a:rPr>
              <a:t>First </a:t>
            </a:r>
            <a:r>
              <a:rPr lang="en-US" sz="1200" b="1" i="0" dirty="0">
                <a:solidFill>
                  <a:srgbClr val="111111"/>
                </a:solidFill>
                <a:effectLst/>
                <a:latin typeface="-apple-system"/>
              </a:rPr>
              <a:t>Storage Layer</a:t>
            </a:r>
            <a:r>
              <a:rPr lang="en-US" sz="1200" b="0" i="0" dirty="0">
                <a:solidFill>
                  <a:srgbClr val="111111"/>
                </a:solidFill>
                <a:effectLst/>
                <a:latin typeface="-apple-system"/>
              </a:rPr>
              <a:t>. Snowflake keeps all our data in </a:t>
            </a:r>
            <a:r>
              <a:rPr lang="en-US" sz="1200" b="1" i="0" dirty="0">
                <a:solidFill>
                  <a:srgbClr val="111111"/>
                </a:solidFill>
                <a:effectLst/>
                <a:latin typeface="-apple-system"/>
              </a:rPr>
              <a:t>one central spot</a:t>
            </a:r>
            <a:r>
              <a:rPr lang="en-US" sz="1200" b="0" i="0" dirty="0">
                <a:solidFill>
                  <a:srgbClr val="111111"/>
                </a:solidFill>
                <a:effectLst/>
                <a:latin typeface="-apple-system"/>
              </a:rPr>
              <a:t>, fully managed and optimized. It can handle both structured data (like traditional tables) and semi-structured data (like JSON, Avro, ORC, and Parquet). Unlike traditional databases, Snowflake stores data in a </a:t>
            </a:r>
            <a:r>
              <a:rPr lang="en-US" sz="1200" b="1" i="0" dirty="0">
                <a:solidFill>
                  <a:srgbClr val="111111"/>
                </a:solidFill>
                <a:effectLst/>
                <a:latin typeface="-apple-system"/>
              </a:rPr>
              <a:t>compressed</a:t>
            </a:r>
            <a:r>
              <a:rPr lang="en-US" sz="1200" b="0" i="0" dirty="0">
                <a:solidFill>
                  <a:srgbClr val="111111"/>
                </a:solidFill>
                <a:effectLst/>
                <a:latin typeface="-apple-system"/>
              </a:rPr>
              <a:t>, </a:t>
            </a:r>
            <a:r>
              <a:rPr lang="en-US" sz="1200" b="1" i="0" dirty="0">
                <a:solidFill>
                  <a:srgbClr val="111111"/>
                </a:solidFill>
                <a:effectLst/>
                <a:latin typeface="-apple-system"/>
              </a:rPr>
              <a:t>columnar format</a:t>
            </a:r>
            <a:r>
              <a:rPr lang="en-US" sz="1200" b="0" i="0" dirty="0">
                <a:solidFill>
                  <a:srgbClr val="111111"/>
                </a:solidFill>
                <a:effectLst/>
                <a:latin typeface="-apple-system"/>
              </a:rPr>
              <a:t>, boosting performance while saving storage costs. This layer scales automatically, so Snowflake takes care of data distribution and compression without us needing to do work on it.</a:t>
            </a:r>
          </a:p>
          <a:p>
            <a:pPr algn="l"/>
            <a:r>
              <a:rPr lang="en-US" sz="1200" b="0" i="0" dirty="0">
                <a:solidFill>
                  <a:srgbClr val="111111"/>
                </a:solidFill>
                <a:effectLst/>
                <a:latin typeface="-apple-system"/>
              </a:rPr>
              <a:t>Next up is the </a:t>
            </a:r>
            <a:r>
              <a:rPr lang="en-US" sz="1200" b="1" i="0" dirty="0">
                <a:solidFill>
                  <a:srgbClr val="111111"/>
                </a:solidFill>
                <a:effectLst/>
                <a:latin typeface="-apple-system"/>
              </a:rPr>
              <a:t>Compute Layer</a:t>
            </a:r>
            <a:r>
              <a:rPr lang="en-US" sz="1200" b="0" i="0" dirty="0">
                <a:solidFill>
                  <a:srgbClr val="111111"/>
                </a:solidFill>
                <a:effectLst/>
                <a:latin typeface="-apple-system"/>
              </a:rPr>
              <a:t>, where all the </a:t>
            </a:r>
            <a:r>
              <a:rPr lang="en-US" sz="1200" b="1" i="0" dirty="0">
                <a:solidFill>
                  <a:srgbClr val="111111"/>
                </a:solidFill>
                <a:effectLst/>
                <a:latin typeface="-apple-system"/>
              </a:rPr>
              <a:t>query execution </a:t>
            </a:r>
            <a:r>
              <a:rPr lang="en-US" sz="1200" b="0" i="0" dirty="0">
                <a:solidFill>
                  <a:srgbClr val="111111"/>
                </a:solidFill>
                <a:effectLst/>
                <a:latin typeface="-apple-system"/>
              </a:rPr>
              <a:t>and </a:t>
            </a:r>
            <a:r>
              <a:rPr lang="en-US" sz="1200" b="1" i="0" dirty="0">
                <a:solidFill>
                  <a:srgbClr val="111111"/>
                </a:solidFill>
                <a:effectLst/>
                <a:latin typeface="-apple-system"/>
              </a:rPr>
              <a:t>data processing </a:t>
            </a:r>
            <a:r>
              <a:rPr lang="en-US" sz="1200" b="0" i="0" dirty="0">
                <a:solidFill>
                  <a:srgbClr val="111111"/>
                </a:solidFill>
                <a:effectLst/>
                <a:latin typeface="-apple-system"/>
              </a:rPr>
              <a:t>magic happens. In Snowflake, compute resources are called </a:t>
            </a:r>
            <a:r>
              <a:rPr lang="en-US" sz="1200" b="1" i="0" dirty="0">
                <a:solidFill>
                  <a:srgbClr val="111111"/>
                </a:solidFill>
                <a:effectLst/>
                <a:latin typeface="-apple-system"/>
              </a:rPr>
              <a:t>Virtual Warehouses</a:t>
            </a:r>
            <a:r>
              <a:rPr lang="en-US" sz="1200" b="0" i="0" dirty="0">
                <a:solidFill>
                  <a:srgbClr val="111111"/>
                </a:solidFill>
                <a:effectLst/>
                <a:latin typeface="-apple-system"/>
              </a:rPr>
              <a:t>—these are </a:t>
            </a:r>
            <a:r>
              <a:rPr lang="en-US" sz="1200" b="1" i="0" dirty="0">
                <a:solidFill>
                  <a:srgbClr val="111111"/>
                </a:solidFill>
                <a:effectLst/>
                <a:latin typeface="-apple-system"/>
              </a:rPr>
              <a:t>independent compute clusters </a:t>
            </a:r>
            <a:r>
              <a:rPr lang="en-US" sz="1200" b="0" i="0" dirty="0">
                <a:solidFill>
                  <a:srgbClr val="111111"/>
                </a:solidFill>
                <a:effectLst/>
                <a:latin typeface="-apple-system"/>
              </a:rPr>
              <a:t>that can </a:t>
            </a:r>
            <a:r>
              <a:rPr lang="en-US" sz="1200" b="1" i="0" dirty="0">
                <a:solidFill>
                  <a:srgbClr val="111111"/>
                </a:solidFill>
                <a:effectLst/>
                <a:latin typeface="-apple-system"/>
              </a:rPr>
              <a:t>scale up </a:t>
            </a:r>
            <a:r>
              <a:rPr lang="en-US" sz="1200" b="0" i="0" dirty="0">
                <a:solidFill>
                  <a:srgbClr val="111111"/>
                </a:solidFill>
                <a:effectLst/>
                <a:latin typeface="-apple-system"/>
              </a:rPr>
              <a:t>or </a:t>
            </a:r>
            <a:r>
              <a:rPr lang="en-US" sz="1200" b="1" i="0" dirty="0">
                <a:solidFill>
                  <a:srgbClr val="111111"/>
                </a:solidFill>
                <a:effectLst/>
                <a:latin typeface="-apple-system"/>
              </a:rPr>
              <a:t>down </a:t>
            </a:r>
            <a:r>
              <a:rPr lang="en-US" sz="1200" b="0" i="0" dirty="0">
                <a:solidFill>
                  <a:srgbClr val="111111"/>
                </a:solidFill>
                <a:effectLst/>
                <a:latin typeface="-apple-system"/>
              </a:rPr>
              <a:t>based on the workload. Since Snowflake’s compute layer is separate from storage layer, multiple workloads can run at the same time.</a:t>
            </a:r>
          </a:p>
          <a:p>
            <a:pPr algn="l"/>
            <a:r>
              <a:rPr lang="en-US" sz="1200" b="0" i="0" dirty="0">
                <a:solidFill>
                  <a:srgbClr val="111111"/>
                </a:solidFill>
                <a:effectLst/>
                <a:latin typeface="-apple-system"/>
              </a:rPr>
              <a:t>Just like the Storage Layer, </a:t>
            </a:r>
            <a:r>
              <a:rPr lang="en-US" sz="1200" b="1" i="0" dirty="0">
                <a:solidFill>
                  <a:srgbClr val="111111"/>
                </a:solidFill>
                <a:effectLst/>
                <a:latin typeface="-apple-system"/>
              </a:rPr>
              <a:t>Virtual Warehouses can scale elastically and independently</a:t>
            </a:r>
            <a:r>
              <a:rPr lang="en-US" sz="1200" b="0" i="0" dirty="0">
                <a:solidFill>
                  <a:srgbClr val="111111"/>
                </a:solidFill>
                <a:effectLst/>
                <a:latin typeface="-apple-system"/>
              </a:rPr>
              <a:t>, with fast query execution even during peak times. Plus, we can manually/automatically suspend idle warehouses to save cost when they’re not in use.</a:t>
            </a:r>
          </a:p>
          <a:p>
            <a:pPr algn="l"/>
            <a:r>
              <a:rPr lang="en-US" sz="1200" b="0" i="0" dirty="0">
                <a:solidFill>
                  <a:srgbClr val="111111"/>
                </a:solidFill>
                <a:effectLst/>
                <a:latin typeface="-apple-system"/>
              </a:rPr>
              <a:t>The third piece is the </a:t>
            </a:r>
            <a:r>
              <a:rPr lang="en-US" sz="1200" b="1" i="0" dirty="0">
                <a:solidFill>
                  <a:srgbClr val="111111"/>
                </a:solidFill>
                <a:effectLst/>
                <a:latin typeface="-apple-system"/>
              </a:rPr>
              <a:t>Cloud Services Layer</a:t>
            </a:r>
            <a:r>
              <a:rPr lang="en-US" sz="1200" b="0" i="0" dirty="0">
                <a:solidFill>
                  <a:srgbClr val="111111"/>
                </a:solidFill>
                <a:effectLst/>
                <a:latin typeface="-apple-system"/>
              </a:rPr>
              <a:t>. This is the </a:t>
            </a:r>
            <a:r>
              <a:rPr lang="en-US" sz="1200" b="1" i="0" dirty="0">
                <a:solidFill>
                  <a:srgbClr val="111111"/>
                </a:solidFill>
                <a:effectLst/>
                <a:latin typeface="-apple-system"/>
              </a:rPr>
              <a:t>brain of Snowflake</a:t>
            </a:r>
            <a:r>
              <a:rPr lang="en-US" sz="1200" b="0" i="0" dirty="0">
                <a:solidFill>
                  <a:srgbClr val="111111"/>
                </a:solidFill>
                <a:effectLst/>
                <a:latin typeface="-apple-system"/>
              </a:rPr>
              <a:t>, handling </a:t>
            </a:r>
            <a:r>
              <a:rPr lang="en-US" sz="1200" b="1" i="0" dirty="0">
                <a:solidFill>
                  <a:srgbClr val="111111"/>
                </a:solidFill>
                <a:effectLst/>
                <a:latin typeface="-apple-system"/>
              </a:rPr>
              <a:t>metadata</a:t>
            </a:r>
            <a:r>
              <a:rPr lang="en-US" sz="1200" b="0" i="0" dirty="0">
                <a:solidFill>
                  <a:srgbClr val="111111"/>
                </a:solidFill>
                <a:effectLst/>
                <a:latin typeface="-apple-system"/>
              </a:rPr>
              <a:t>, </a:t>
            </a:r>
            <a:r>
              <a:rPr lang="en-US" sz="1200" b="1" i="0" dirty="0">
                <a:solidFill>
                  <a:srgbClr val="111111"/>
                </a:solidFill>
                <a:effectLst/>
                <a:latin typeface="-apple-system"/>
              </a:rPr>
              <a:t>security</a:t>
            </a:r>
            <a:r>
              <a:rPr lang="en-US" sz="1200" b="0" i="0" dirty="0">
                <a:solidFill>
                  <a:srgbClr val="111111"/>
                </a:solidFill>
                <a:effectLst/>
                <a:latin typeface="-apple-system"/>
              </a:rPr>
              <a:t>, </a:t>
            </a:r>
            <a:r>
              <a:rPr lang="en-US" sz="1200" b="1" i="0" dirty="0">
                <a:solidFill>
                  <a:srgbClr val="111111"/>
                </a:solidFill>
                <a:effectLst/>
                <a:latin typeface="-apple-system"/>
              </a:rPr>
              <a:t>query optimization</a:t>
            </a:r>
            <a:r>
              <a:rPr lang="en-US" sz="1200" b="0" i="0" dirty="0">
                <a:solidFill>
                  <a:srgbClr val="111111"/>
                </a:solidFill>
                <a:effectLst/>
                <a:latin typeface="-apple-system"/>
              </a:rPr>
              <a:t>, and </a:t>
            </a:r>
            <a:r>
              <a:rPr lang="en-US" sz="1200" b="1" i="0" dirty="0">
                <a:solidFill>
                  <a:srgbClr val="111111"/>
                </a:solidFill>
                <a:effectLst/>
                <a:latin typeface="-apple-system"/>
              </a:rPr>
              <a:t>orchestration</a:t>
            </a:r>
            <a:r>
              <a:rPr lang="en-US" sz="1200" b="0" i="0" dirty="0">
                <a:solidFill>
                  <a:srgbClr val="111111"/>
                </a:solidFill>
                <a:effectLst/>
                <a:latin typeface="-apple-system"/>
              </a:rPr>
              <a:t>. Every query we send to Snowflake goes through this layer, where it gets </a:t>
            </a:r>
            <a:r>
              <a:rPr lang="en-US" sz="1200" b="1" i="0" dirty="0">
                <a:solidFill>
                  <a:srgbClr val="111111"/>
                </a:solidFill>
                <a:effectLst/>
                <a:latin typeface="-apple-system"/>
              </a:rPr>
              <a:t>analyzed </a:t>
            </a:r>
            <a:r>
              <a:rPr lang="en-US" sz="1200" b="0" i="0" dirty="0">
                <a:solidFill>
                  <a:srgbClr val="111111"/>
                </a:solidFill>
                <a:effectLst/>
                <a:latin typeface="-apple-system"/>
              </a:rPr>
              <a:t>and </a:t>
            </a:r>
            <a:r>
              <a:rPr lang="en-US" sz="1200" b="1" i="0" dirty="0">
                <a:solidFill>
                  <a:srgbClr val="111111"/>
                </a:solidFill>
                <a:effectLst/>
                <a:latin typeface="-apple-system"/>
              </a:rPr>
              <a:t>optimized </a:t>
            </a:r>
            <a:r>
              <a:rPr lang="en-US" sz="1200" b="0" i="0" dirty="0">
                <a:solidFill>
                  <a:srgbClr val="111111"/>
                </a:solidFill>
                <a:effectLst/>
                <a:latin typeface="-apple-system"/>
              </a:rPr>
              <a:t>for execution. This layer also takes care of automatic performance tuning by creating the </a:t>
            </a:r>
            <a:r>
              <a:rPr lang="en-US" sz="1200" b="1" i="0" dirty="0">
                <a:solidFill>
                  <a:srgbClr val="111111"/>
                </a:solidFill>
                <a:effectLst/>
                <a:latin typeface="-apple-system"/>
              </a:rPr>
              <a:t>best execution plan </a:t>
            </a:r>
            <a:r>
              <a:rPr lang="en-US" sz="1200" b="0" i="0" dirty="0">
                <a:solidFill>
                  <a:srgbClr val="111111"/>
                </a:solidFill>
                <a:effectLst/>
                <a:latin typeface="-apple-system"/>
              </a:rPr>
              <a:t>for your queries.</a:t>
            </a:r>
          </a:p>
          <a:p>
            <a:pPr algn="l"/>
            <a:r>
              <a:rPr lang="en-US" sz="1200" b="0" i="0" dirty="0">
                <a:solidFill>
                  <a:srgbClr val="111111"/>
                </a:solidFill>
                <a:effectLst/>
                <a:latin typeface="-apple-system"/>
              </a:rPr>
              <a:t>When it comes to </a:t>
            </a:r>
            <a:r>
              <a:rPr lang="en-US" sz="1200" b="1" i="0" dirty="0">
                <a:solidFill>
                  <a:srgbClr val="111111"/>
                </a:solidFill>
                <a:effectLst/>
                <a:latin typeface="-apple-system"/>
              </a:rPr>
              <a:t>security</a:t>
            </a:r>
            <a:r>
              <a:rPr lang="en-US" sz="1200" b="0" i="0" dirty="0">
                <a:solidFill>
                  <a:srgbClr val="111111"/>
                </a:solidFill>
                <a:effectLst/>
                <a:latin typeface="-apple-system"/>
              </a:rPr>
              <a:t>, they have </a:t>
            </a:r>
            <a:r>
              <a:rPr lang="en-US" sz="1200" b="1" i="0" dirty="0">
                <a:solidFill>
                  <a:srgbClr val="111111"/>
                </a:solidFill>
                <a:effectLst/>
                <a:latin typeface="-apple-system"/>
              </a:rPr>
              <a:t>end-to-end encryption</a:t>
            </a:r>
            <a:r>
              <a:rPr lang="en-US" sz="1200" b="0" i="0" dirty="0">
                <a:solidFill>
                  <a:srgbClr val="111111"/>
                </a:solidFill>
                <a:effectLst/>
                <a:latin typeface="-apple-system"/>
              </a:rPr>
              <a:t>, </a:t>
            </a:r>
            <a:r>
              <a:rPr lang="en-US" sz="1200" b="1" i="0" dirty="0">
                <a:solidFill>
                  <a:srgbClr val="111111"/>
                </a:solidFill>
                <a:effectLst/>
                <a:latin typeface="-apple-system"/>
              </a:rPr>
              <a:t>multi-factor authentication, </a:t>
            </a:r>
            <a:r>
              <a:rPr lang="en-US" sz="1200" b="0" i="0" dirty="0">
                <a:solidFill>
                  <a:srgbClr val="111111"/>
                </a:solidFill>
                <a:effectLst/>
                <a:latin typeface="-apple-system"/>
              </a:rPr>
              <a:t>and </a:t>
            </a:r>
            <a:r>
              <a:rPr lang="en-US" sz="1200" b="1" i="0" dirty="0">
                <a:solidFill>
                  <a:srgbClr val="111111"/>
                </a:solidFill>
                <a:effectLst/>
                <a:latin typeface="-apple-system"/>
              </a:rPr>
              <a:t>role-based access control</a:t>
            </a:r>
            <a:r>
              <a:rPr lang="en-US" sz="1200" b="0" i="0" dirty="0">
                <a:solidFill>
                  <a:srgbClr val="111111"/>
                </a:solidFill>
                <a:effectLst/>
                <a:latin typeface="-apple-system"/>
              </a:rPr>
              <a:t>. It also offers </a:t>
            </a:r>
            <a:r>
              <a:rPr lang="en-US" sz="1200" b="1" i="0" dirty="0">
                <a:solidFill>
                  <a:srgbClr val="111111"/>
                </a:solidFill>
                <a:effectLst/>
                <a:latin typeface="-apple-system"/>
              </a:rPr>
              <a:t>automatic failover</a:t>
            </a:r>
            <a:r>
              <a:rPr lang="en-US" sz="1200" b="0" i="0" dirty="0">
                <a:solidFill>
                  <a:srgbClr val="111111"/>
                </a:solidFill>
                <a:effectLst/>
                <a:latin typeface="-apple-system"/>
              </a:rPr>
              <a:t>, </a:t>
            </a:r>
            <a:r>
              <a:rPr lang="en-US" sz="1200" b="1" i="0" dirty="0">
                <a:solidFill>
                  <a:srgbClr val="111111"/>
                </a:solidFill>
                <a:effectLst/>
                <a:latin typeface="-apple-system"/>
              </a:rPr>
              <a:t>replication</a:t>
            </a:r>
            <a:r>
              <a:rPr lang="en-US" sz="1200" b="0" i="0" dirty="0">
                <a:solidFill>
                  <a:srgbClr val="111111"/>
                </a:solidFill>
                <a:effectLst/>
                <a:latin typeface="-apple-system"/>
              </a:rPr>
              <a:t>, and </a:t>
            </a:r>
            <a:r>
              <a:rPr lang="en-US" sz="1200" b="1" i="0" dirty="0">
                <a:solidFill>
                  <a:srgbClr val="111111"/>
                </a:solidFill>
                <a:effectLst/>
                <a:latin typeface="-apple-system"/>
              </a:rPr>
              <a:t>governance</a:t>
            </a:r>
            <a:r>
              <a:rPr lang="en-US" sz="1200" b="0" i="0" dirty="0">
                <a:solidFill>
                  <a:srgbClr val="111111"/>
                </a:solidFill>
                <a:effectLst/>
                <a:latin typeface="-apple-system"/>
              </a:rPr>
              <a:t>.</a:t>
            </a:r>
          </a:p>
          <a:p>
            <a:pPr algn="l"/>
            <a:r>
              <a:rPr lang="en-US" sz="1200" b="0" i="0" dirty="0">
                <a:solidFill>
                  <a:srgbClr val="111111"/>
                </a:solidFill>
                <a:effectLst/>
                <a:latin typeface="-apple-system"/>
              </a:rPr>
              <a:t>To sum it up, Snowflake’s architecture gives you elastic storage and compute, along with robust cloud services.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4</a:t>
            </a:fld>
            <a:endParaRPr lang="en-US"/>
          </a:p>
        </p:txBody>
      </p:sp>
    </p:spTree>
    <p:extLst>
      <p:ext uri="{BB962C8B-B14F-4D97-AF65-F5344CB8AC3E}">
        <p14:creationId xmlns:p14="http://schemas.microsoft.com/office/powerpoint/2010/main" val="332189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81088"/>
            <a:ext cx="5486400" cy="3086100"/>
          </a:xfrm>
        </p:spPr>
      </p:sp>
      <p:sp>
        <p:nvSpPr>
          <p:cNvPr id="3" name="Notes Placeholder 2"/>
          <p:cNvSpPr>
            <a:spLocks noGrp="1"/>
          </p:cNvSpPr>
          <p:nvPr>
            <p:ph type="body" idx="1"/>
          </p:nvPr>
        </p:nvSpPr>
        <p:spPr/>
        <p:txBody>
          <a:bodyPr/>
          <a:lstStyle/>
          <a:p>
            <a:pPr>
              <a:spcBef>
                <a:spcPts val="500"/>
              </a:spcBef>
              <a:spcAft>
                <a:spcPts val="500"/>
              </a:spcAft>
            </a:pPr>
            <a:r>
              <a:rPr lang="en-US" sz="1800" dirty="0">
                <a:effectLst/>
                <a:latin typeface="Calibri" panose="020F0502020204030204" pitchFamily="34" charset="0"/>
              </a:rPr>
              <a:t>"</a:t>
            </a:r>
            <a:r>
              <a:rPr lang="en-US" sz="1000" dirty="0">
                <a:effectLst/>
                <a:latin typeface="Calibri" panose="020F0502020204030204" pitchFamily="34" charset="0"/>
              </a:rPr>
              <a:t>Snowflake divides access control to </a:t>
            </a:r>
            <a:r>
              <a:rPr lang="en-US" sz="1000" b="1" dirty="0">
                <a:effectLst/>
                <a:latin typeface="Calibri" panose="020F0502020204030204" pitchFamily="34" charset="0"/>
              </a:rPr>
              <a:t>Role-Based Access Control (RBAC)</a:t>
            </a:r>
            <a:r>
              <a:rPr lang="en-US" sz="1000" dirty="0">
                <a:effectLst/>
                <a:latin typeface="Calibri" panose="020F0502020204030204" pitchFamily="34" charset="0"/>
              </a:rPr>
              <a:t> and </a:t>
            </a:r>
            <a:r>
              <a:rPr lang="en-US" sz="1000" b="1" dirty="0">
                <a:effectLst/>
                <a:latin typeface="Calibri" panose="020F0502020204030204" pitchFamily="34" charset="0"/>
              </a:rPr>
              <a:t>Discretionary Access Control (DAC</a:t>
            </a:r>
            <a:r>
              <a:rPr lang="en-US" sz="1000" dirty="0">
                <a:effectLst/>
                <a:latin typeface="Calibri" panose="020F0502020204030204" pitchFamily="34" charset="0"/>
              </a:rPr>
              <a:t>).  This two control policy decides who can access and modify data. This two control model sits on top of these four foundational control key elements. </a:t>
            </a:r>
          </a:p>
          <a:p>
            <a:pPr>
              <a:spcBef>
                <a:spcPts val="500"/>
              </a:spcBef>
              <a:spcAft>
                <a:spcPts val="500"/>
              </a:spcAft>
            </a:pPr>
            <a:r>
              <a:rPr lang="en-US" sz="1000" dirty="0">
                <a:effectLst/>
                <a:latin typeface="Calibri" panose="020F0502020204030204" pitchFamily="34" charset="0"/>
              </a:rPr>
              <a:t>Securable Objects includes databases, schemas, tables, views </a:t>
            </a:r>
            <a:r>
              <a:rPr lang="en-US" sz="1000" dirty="0" err="1">
                <a:effectLst/>
                <a:latin typeface="Calibri" panose="020F0502020204030204" pitchFamily="34" charset="0"/>
              </a:rPr>
              <a:t>e.t.c</a:t>
            </a:r>
            <a:r>
              <a:rPr lang="en-US" sz="1000" dirty="0">
                <a:effectLst/>
                <a:latin typeface="Calibri" panose="020F0502020204030204" pitchFamily="34" charset="0"/>
              </a:rPr>
              <a:t>.</a:t>
            </a:r>
          </a:p>
          <a:p>
            <a:pPr marL="0" marR="0">
              <a:spcBef>
                <a:spcPts val="0"/>
              </a:spcBef>
              <a:spcAft>
                <a:spcPts val="0"/>
              </a:spcAft>
            </a:pPr>
            <a:r>
              <a:rPr lang="en-US" sz="1000" b="1" dirty="0">
                <a:effectLst/>
                <a:latin typeface="Calibri" panose="020F0502020204030204" pitchFamily="34" charset="0"/>
              </a:rPr>
              <a:t>Roles</a:t>
            </a:r>
            <a:r>
              <a:rPr lang="en-US" sz="1000" dirty="0">
                <a:effectLst/>
                <a:latin typeface="Calibri" panose="020F0502020204030204" pitchFamily="34" charset="0"/>
              </a:rPr>
              <a:t> are assigned/assumed </a:t>
            </a:r>
            <a:r>
              <a:rPr lang="en-US" sz="1000" b="1" dirty="0">
                <a:effectLst/>
                <a:latin typeface="Calibri" panose="020F0502020204030204" pitchFamily="34" charset="0"/>
              </a:rPr>
              <a:t>privileges</a:t>
            </a:r>
            <a:r>
              <a:rPr lang="en-US" sz="1000" dirty="0">
                <a:effectLst/>
                <a:latin typeface="Calibri" panose="020F0502020204030204" pitchFamily="34" charset="0"/>
              </a:rPr>
              <a:t> that can be granted to users or even to other roles.</a:t>
            </a:r>
          </a:p>
          <a:p>
            <a:pPr marL="0" marR="0">
              <a:spcBef>
                <a:spcPts val="0"/>
              </a:spcBef>
              <a:spcAft>
                <a:spcPts val="0"/>
              </a:spcAft>
            </a:pPr>
            <a:r>
              <a:rPr lang="en-US" sz="1000" b="1" i="0" dirty="0">
                <a:effectLst/>
                <a:latin typeface="Calibri" panose="020F0502020204030204" pitchFamily="34" charset="0"/>
              </a:rPr>
              <a:t>Privileges</a:t>
            </a:r>
            <a:r>
              <a:rPr lang="en-US" sz="1000" b="0" i="0" dirty="0">
                <a:effectLst/>
                <a:latin typeface="Calibri" panose="020F0502020204030204" pitchFamily="34" charset="0"/>
              </a:rPr>
              <a:t> – These define </a:t>
            </a:r>
            <a:r>
              <a:rPr lang="en-US" sz="1000" b="1" i="0" dirty="0">
                <a:effectLst/>
                <a:latin typeface="Calibri" panose="020F0502020204030204" pitchFamily="34" charset="0"/>
              </a:rPr>
              <a:t>what actions</a:t>
            </a:r>
            <a:r>
              <a:rPr lang="en-US" sz="1000" b="0" i="0" dirty="0">
                <a:effectLst/>
                <a:latin typeface="Calibri" panose="020F0502020204030204" pitchFamily="34" charset="0"/>
              </a:rPr>
              <a:t> can be performed on securable objects, such as </a:t>
            </a:r>
            <a:r>
              <a:rPr lang="en-US" sz="1000" b="1" i="0" dirty="0">
                <a:effectLst/>
                <a:latin typeface="Calibri" panose="020F0502020204030204" pitchFamily="34" charset="0"/>
              </a:rPr>
              <a:t>SELECT, UPDATE, or DELETE</a:t>
            </a:r>
            <a:r>
              <a:rPr lang="en-US" sz="1000" b="0" i="0" dirty="0">
                <a:effectLst/>
                <a:latin typeface="Calibri" panose="020F0502020204030204" pitchFamily="34" charset="0"/>
              </a:rPr>
              <a:t> on a table.</a:t>
            </a:r>
          </a:p>
          <a:p>
            <a:pPr rtl="0" fontAlgn="ctr">
              <a:spcBef>
                <a:spcPts val="0"/>
              </a:spcBef>
              <a:spcAft>
                <a:spcPts val="0"/>
              </a:spcAft>
              <a:buFont typeface="+mj-lt"/>
              <a:buNone/>
            </a:pPr>
            <a:r>
              <a:rPr lang="en-US" sz="1000" b="1" i="0" dirty="0">
                <a:effectLst/>
                <a:latin typeface="Calibri" panose="020F0502020204030204" pitchFamily="34" charset="0"/>
              </a:rPr>
              <a:t>Users</a:t>
            </a:r>
            <a:r>
              <a:rPr lang="en-US" sz="1000" b="0" i="0" dirty="0">
                <a:effectLst/>
                <a:latin typeface="Calibri" panose="020F0502020204030204" pitchFamily="34" charset="0"/>
              </a:rPr>
              <a:t> – These are the actual individuals or applications granted access </a:t>
            </a:r>
            <a:r>
              <a:rPr lang="en-US" sz="1000" b="1" i="0" dirty="0">
                <a:effectLst/>
                <a:latin typeface="Calibri" panose="020F0502020204030204" pitchFamily="34" charset="0"/>
              </a:rPr>
              <a:t>through roles</a:t>
            </a:r>
            <a:r>
              <a:rPr lang="en-US" sz="1000" b="0" i="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Now, let’s dive deeper into </a:t>
            </a:r>
            <a:r>
              <a:rPr lang="en-US" sz="1000" b="1" dirty="0">
                <a:effectLst/>
                <a:latin typeface="Calibri" panose="020F0502020204030204" pitchFamily="34" charset="0"/>
              </a:rPr>
              <a:t>Role-Based Access Control, or RBAC</a:t>
            </a:r>
            <a:r>
              <a:rPr lang="en-US" sz="100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RBAC simplifies access management by </a:t>
            </a:r>
            <a:r>
              <a:rPr lang="en-US" sz="1000" b="1" dirty="0">
                <a:effectLst/>
                <a:latin typeface="Calibri" panose="020F0502020204030204" pitchFamily="34" charset="0"/>
              </a:rPr>
              <a:t>grouping users into roles</a:t>
            </a:r>
            <a:r>
              <a:rPr lang="en-US" sz="1000" dirty="0">
                <a:effectLst/>
                <a:latin typeface="Calibri" panose="020F0502020204030204" pitchFamily="34" charset="0"/>
              </a:rPr>
              <a:t>. Instead of assigning permissions to individual users, Snowflake assigns them to roles, which users then inherit. </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Roles are created</a:t>
            </a:r>
            <a:r>
              <a:rPr lang="en-US" sz="1000" dirty="0">
                <a:effectLst/>
                <a:latin typeface="Calibri" panose="020F0502020204030204" pitchFamily="34" charset="0"/>
              </a:rPr>
              <a:t> with specific privileges.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Users are assigned to these roles</a:t>
            </a:r>
            <a:r>
              <a:rPr lang="en-US" sz="1000" dirty="0">
                <a:effectLst/>
                <a:latin typeface="Calibri" panose="020F0502020204030204" pitchFamily="34" charset="0"/>
              </a:rPr>
              <a:t>, automatically inheriting the associated permissions.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Roles can be nested</a:t>
            </a:r>
            <a:r>
              <a:rPr lang="en-US" sz="1000" dirty="0">
                <a:effectLst/>
                <a:latin typeface="Calibri" panose="020F0502020204030204" pitchFamily="34" charset="0"/>
              </a:rPr>
              <a:t>, meaning one role can be part of another, allowing </a:t>
            </a:r>
            <a:r>
              <a:rPr lang="en-US" sz="1000" b="1" dirty="0">
                <a:effectLst/>
                <a:latin typeface="Calibri" panose="020F0502020204030204" pitchFamily="34" charset="0"/>
              </a:rPr>
              <a:t>granular access control</a:t>
            </a:r>
            <a:r>
              <a:rPr lang="en-US" sz="100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For example, a </a:t>
            </a:r>
            <a:r>
              <a:rPr lang="en-US" sz="1000" b="1" dirty="0">
                <a:effectLst/>
                <a:latin typeface="Calibri" panose="020F0502020204030204" pitchFamily="34" charset="0"/>
              </a:rPr>
              <a:t>data analyst role</a:t>
            </a:r>
            <a:r>
              <a:rPr lang="en-US" sz="1000" dirty="0">
                <a:effectLst/>
                <a:latin typeface="Calibri" panose="020F0502020204030204" pitchFamily="34" charset="0"/>
              </a:rPr>
              <a:t> might have </a:t>
            </a:r>
            <a:r>
              <a:rPr lang="en-US" sz="1000" b="1" dirty="0">
                <a:effectLst/>
                <a:latin typeface="Calibri" panose="020F0502020204030204" pitchFamily="34" charset="0"/>
              </a:rPr>
              <a:t>read-only access</a:t>
            </a:r>
            <a:r>
              <a:rPr lang="en-US" sz="1000" dirty="0">
                <a:effectLst/>
                <a:latin typeface="Calibri" panose="020F0502020204030204" pitchFamily="34" charset="0"/>
              </a:rPr>
              <a:t> to certain datasets, while a </a:t>
            </a:r>
            <a:r>
              <a:rPr lang="en-US" sz="1000" b="1" dirty="0">
                <a:effectLst/>
                <a:latin typeface="Calibri" panose="020F0502020204030204" pitchFamily="34" charset="0"/>
              </a:rPr>
              <a:t>data engineer role</a:t>
            </a:r>
            <a:r>
              <a:rPr lang="en-US" sz="1000" dirty="0">
                <a:effectLst/>
                <a:latin typeface="Calibri" panose="020F0502020204030204" pitchFamily="34" charset="0"/>
              </a:rPr>
              <a:t> will have permissions to modify and manage those datasets.</a:t>
            </a:r>
          </a:p>
          <a:p>
            <a:pPr>
              <a:spcBef>
                <a:spcPts val="500"/>
              </a:spcBef>
              <a:spcAft>
                <a:spcPts val="500"/>
              </a:spcAft>
            </a:pPr>
            <a:r>
              <a:rPr lang="en-US" sz="1000" dirty="0">
                <a:effectLst/>
                <a:latin typeface="Calibri" panose="020F0502020204030204" pitchFamily="34" charset="0"/>
              </a:rPr>
              <a:t>Next, we have </a:t>
            </a:r>
            <a:r>
              <a:rPr lang="en-US" sz="1000" b="1" dirty="0">
                <a:effectLst/>
                <a:latin typeface="Calibri" panose="020F0502020204030204" pitchFamily="34" charset="0"/>
              </a:rPr>
              <a:t>Discretionary Access Control, or DAC</a:t>
            </a:r>
            <a:r>
              <a:rPr lang="en-US" sz="1000" dirty="0">
                <a:effectLst/>
                <a:latin typeface="Calibri" panose="020F0502020204030204" pitchFamily="34" charset="0"/>
              </a:rPr>
              <a:t>. Unlike RBAC, DAC </a:t>
            </a:r>
            <a:r>
              <a:rPr lang="en-US" sz="1000" b="1" dirty="0">
                <a:effectLst/>
                <a:latin typeface="Calibri" panose="020F0502020204030204" pitchFamily="34" charset="0"/>
              </a:rPr>
              <a:t>empowers object owners</a:t>
            </a:r>
            <a:r>
              <a:rPr lang="en-US" sz="1000" dirty="0">
                <a:effectLst/>
                <a:latin typeface="Calibri" panose="020F0502020204030204" pitchFamily="34" charset="0"/>
              </a:rPr>
              <a:t> to control access.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Each </a:t>
            </a:r>
            <a:r>
              <a:rPr lang="en-US" sz="1000" b="1" dirty="0">
                <a:effectLst/>
                <a:latin typeface="Calibri" panose="020F0502020204030204" pitchFamily="34" charset="0"/>
              </a:rPr>
              <a:t>securable object has an owner</a:t>
            </a:r>
            <a:r>
              <a:rPr lang="en-US" sz="1000" dirty="0">
                <a:effectLst/>
                <a:latin typeface="Calibri" panose="020F0502020204030204" pitchFamily="34" charset="0"/>
              </a:rPr>
              <a:t> who decides which roles can access it.</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Owners have the flexibility to </a:t>
            </a:r>
            <a:r>
              <a:rPr lang="en-US" sz="1000" b="1" dirty="0">
                <a:effectLst/>
                <a:latin typeface="Calibri" panose="020F0502020204030204" pitchFamily="34" charset="0"/>
              </a:rPr>
              <a:t>grant or revoke permissions</a:t>
            </a:r>
            <a:r>
              <a:rPr lang="en-US" sz="1000" dirty="0">
                <a:effectLst/>
                <a:latin typeface="Calibri" panose="020F0502020204030204" pitchFamily="34" charset="0"/>
              </a:rPr>
              <a:t> as needed.</a:t>
            </a:r>
          </a:p>
          <a:p>
            <a:pPr>
              <a:spcBef>
                <a:spcPts val="500"/>
              </a:spcBef>
              <a:spcAft>
                <a:spcPts val="500"/>
              </a:spcAft>
            </a:pPr>
            <a:r>
              <a:rPr lang="en-US" sz="1000" strike="sngStrike" baseline="0" dirty="0">
                <a:effectLst/>
                <a:latin typeface="Calibri" panose="020F0502020204030204" pitchFamily="34" charset="0"/>
              </a:rPr>
              <a:t>DAC is useful when </a:t>
            </a:r>
            <a:r>
              <a:rPr lang="en-US" sz="1000" b="1" strike="sngStrike" baseline="0" dirty="0">
                <a:effectLst/>
                <a:latin typeface="Calibri" panose="020F0502020204030204" pitchFamily="34" charset="0"/>
              </a:rPr>
              <a:t>fine-grained, case-by-case</a:t>
            </a:r>
            <a:r>
              <a:rPr lang="en-US" sz="1000" strike="sngStrike" baseline="0" dirty="0">
                <a:effectLst/>
                <a:latin typeface="Calibri" panose="020F0502020204030204" pitchFamily="34" charset="0"/>
              </a:rPr>
              <a:t> access control is required, allowing teams to collaborate while maintaining data security.</a:t>
            </a:r>
          </a:p>
          <a:p>
            <a:pPr>
              <a:spcBef>
                <a:spcPts val="500"/>
              </a:spcBef>
              <a:spcAft>
                <a:spcPts val="500"/>
              </a:spcAft>
            </a:pPr>
            <a:r>
              <a:rPr lang="en-US" sz="1000" dirty="0">
                <a:effectLst/>
                <a:latin typeface="Calibri" panose="020F0502020204030204" pitchFamily="34" charset="0"/>
              </a:rPr>
              <a:t>Now, let’s talk about some </a:t>
            </a:r>
            <a:r>
              <a:rPr lang="en-US" sz="1000" b="1" dirty="0">
                <a:effectLst/>
                <a:latin typeface="Calibri" panose="020F0502020204030204" pitchFamily="34" charset="0"/>
              </a:rPr>
              <a:t>key security features</a:t>
            </a:r>
            <a:r>
              <a:rPr lang="en-US" sz="1000" dirty="0">
                <a:effectLst/>
                <a:latin typeface="Calibri" panose="020F0502020204030204" pitchFamily="34" charset="0"/>
              </a:rPr>
              <a:t> in Snowflake’s access control model:</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By default, access is denied unless explicitly granted</a:t>
            </a:r>
            <a:r>
              <a:rPr lang="en-US" sz="1000" dirty="0">
                <a:effectLst/>
                <a:latin typeface="Calibri" panose="020F0502020204030204" pitchFamily="34" charset="0"/>
              </a:rPr>
              <a:t>.</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Roles follow a hierarchical structure</a:t>
            </a:r>
            <a:r>
              <a:rPr lang="en-US" sz="1000" dirty="0">
                <a:effectLst/>
                <a:latin typeface="Calibri" panose="020F0502020204030204" pitchFamily="34" charset="0"/>
              </a:rPr>
              <a:t>, making it easy to </a:t>
            </a:r>
            <a:r>
              <a:rPr lang="en-US" sz="1000" b="1" dirty="0">
                <a:effectLst/>
                <a:latin typeface="Calibri" panose="020F0502020204030204" pitchFamily="34" charset="0"/>
              </a:rPr>
              <a:t>scale access control</a:t>
            </a:r>
            <a:r>
              <a:rPr lang="en-US" sz="1000" dirty="0">
                <a:effectLst/>
                <a:latin typeface="Calibri" panose="020F0502020204030204" pitchFamily="34" charset="0"/>
              </a:rPr>
              <a:t> as an organization grows.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Users can switch between roles</a:t>
            </a:r>
            <a:r>
              <a:rPr lang="en-US" sz="1000" dirty="0">
                <a:effectLst/>
                <a:latin typeface="Calibri" panose="020F0502020204030204" pitchFamily="34" charset="0"/>
              </a:rPr>
              <a:t>, but it’s recommended to set default roles to avoid unintended access.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Network policies</a:t>
            </a:r>
            <a:r>
              <a:rPr lang="en-US" sz="1000" dirty="0">
                <a:effectLst/>
                <a:latin typeface="Calibri" panose="020F0502020204030204" pitchFamily="34" charset="0"/>
              </a:rPr>
              <a:t> help </a:t>
            </a:r>
            <a:r>
              <a:rPr lang="en-US" sz="1000" b="1" dirty="0">
                <a:effectLst/>
                <a:latin typeface="Calibri" panose="020F0502020204030204" pitchFamily="34" charset="0"/>
              </a:rPr>
              <a:t>restrict account access</a:t>
            </a:r>
            <a:r>
              <a:rPr lang="en-US" sz="1000" dirty="0">
                <a:effectLst/>
                <a:latin typeface="Calibri" panose="020F0502020204030204" pitchFamily="34" charset="0"/>
              </a:rPr>
              <a:t> to specific IP addresses, adding an extra layer of security.</a:t>
            </a:r>
          </a:p>
          <a:p>
            <a:pPr>
              <a:spcBef>
                <a:spcPts val="500"/>
              </a:spcBef>
              <a:spcAft>
                <a:spcPts val="500"/>
              </a:spcAft>
            </a:pPr>
            <a:r>
              <a:rPr lang="en-US" sz="1000" dirty="0">
                <a:effectLst/>
                <a:latin typeface="Calibri" panose="020F0502020204030204" pitchFamily="34" charset="0"/>
              </a:rPr>
              <a:t>To enforce this model effectively, Snowflake provides </a:t>
            </a:r>
            <a:r>
              <a:rPr lang="en-US" sz="1000" b="1" dirty="0">
                <a:effectLst/>
                <a:latin typeface="Calibri" panose="020F0502020204030204" pitchFamily="34" charset="0"/>
              </a:rPr>
              <a:t>several predefined roles</a:t>
            </a:r>
            <a:r>
              <a:rPr lang="en-US" sz="1000" dirty="0">
                <a:effectLst/>
                <a:latin typeface="Calibri" panose="020F0502020204030204" pitchFamily="34" charset="0"/>
              </a:rPr>
              <a:t> with specific responsibilities. Let’s go over them:</a:t>
            </a:r>
          </a:p>
          <a:p>
            <a:pPr rtl="0" fontAlgn="ctr">
              <a:spcBef>
                <a:spcPts val="0"/>
              </a:spcBef>
              <a:spcAft>
                <a:spcPts val="0"/>
              </a:spcAft>
              <a:buFont typeface="+mj-lt"/>
              <a:buAutoNum type="arabicPeriod"/>
            </a:pPr>
            <a:r>
              <a:rPr lang="en-US" sz="1000" b="1" i="0" dirty="0">
                <a:effectLst/>
                <a:latin typeface="Calibri" panose="020F0502020204030204" pitchFamily="34" charset="0"/>
              </a:rPr>
              <a:t>ORGADMIN (Organization Administrator)</a:t>
            </a:r>
            <a:r>
              <a:rPr lang="en-US" sz="1000" b="0" i="0" dirty="0">
                <a:effectLst/>
                <a:latin typeface="Calibri" panose="020F0502020204030204" pitchFamily="34" charset="0"/>
              </a:rPr>
              <a:t> – This role </a:t>
            </a:r>
            <a:r>
              <a:rPr lang="en-US" sz="1000" b="1" i="0" dirty="0">
                <a:effectLst/>
                <a:latin typeface="Calibri" panose="020F0502020204030204" pitchFamily="34" charset="0"/>
              </a:rPr>
              <a:t>manages multiple Snowflake accounts</a:t>
            </a:r>
            <a:r>
              <a:rPr lang="en-US" sz="1000" b="0" i="0" dirty="0">
                <a:effectLst/>
                <a:latin typeface="Calibri" panose="020F0502020204030204" pitchFamily="34" charset="0"/>
              </a:rPr>
              <a:t> under an organization. It controls </a:t>
            </a:r>
            <a:r>
              <a:rPr lang="en-US" sz="1000" b="1" i="0" dirty="0">
                <a:effectLst/>
                <a:latin typeface="Calibri" panose="020F0502020204030204" pitchFamily="34" charset="0"/>
              </a:rPr>
              <a:t>billing, account creation, and security policies</a:t>
            </a:r>
            <a:r>
              <a:rPr lang="en-US" sz="1000" b="0" i="0" dirty="0">
                <a:effectLst/>
                <a:latin typeface="Calibri" panose="020F0502020204030204" pitchFamily="34" charset="0"/>
              </a:rPr>
              <a:t> at a high level.</a:t>
            </a:r>
          </a:p>
          <a:p>
            <a:pPr rtl="0" fontAlgn="ctr">
              <a:spcBef>
                <a:spcPts val="0"/>
              </a:spcBef>
              <a:spcAft>
                <a:spcPts val="0"/>
              </a:spcAft>
              <a:buFont typeface="+mj-lt"/>
              <a:buAutoNum type="arabicPeriod"/>
            </a:pPr>
            <a:r>
              <a:rPr lang="en-US" sz="1000" b="1" i="0" dirty="0">
                <a:effectLst/>
                <a:latin typeface="Calibri" panose="020F0502020204030204" pitchFamily="34" charset="0"/>
              </a:rPr>
              <a:t>ACCOUNTADMIN (Account Administrator)</a:t>
            </a:r>
            <a:r>
              <a:rPr lang="en-US" sz="1000" b="0" i="0" dirty="0">
                <a:effectLst/>
                <a:latin typeface="Calibri" panose="020F0502020204030204" pitchFamily="34" charset="0"/>
              </a:rPr>
              <a:t> – The </a:t>
            </a:r>
            <a:r>
              <a:rPr lang="en-US" sz="1000" b="1" i="0" dirty="0">
                <a:effectLst/>
                <a:latin typeface="Calibri" panose="020F0502020204030204" pitchFamily="34" charset="0"/>
              </a:rPr>
              <a:t>top-level role</a:t>
            </a:r>
            <a:r>
              <a:rPr lang="en-US" sz="1000" b="0" i="0" dirty="0">
                <a:effectLst/>
                <a:latin typeface="Calibri" panose="020F0502020204030204" pitchFamily="34" charset="0"/>
              </a:rPr>
              <a:t> within a Snowflake account. It has full control over </a:t>
            </a:r>
            <a:r>
              <a:rPr lang="en-US" sz="1000" b="1" i="0" dirty="0">
                <a:effectLst/>
                <a:latin typeface="Calibri" panose="020F0502020204030204" pitchFamily="34" charset="0"/>
              </a:rPr>
              <a:t>warehouses, databases, and account settings</a:t>
            </a:r>
            <a:r>
              <a:rPr lang="en-US" sz="1000" b="0" i="0" dirty="0">
                <a:effectLst/>
                <a:latin typeface="Calibri" panose="020F0502020204030204" pitchFamily="34" charset="0"/>
              </a:rPr>
              <a:t>, but it’s </a:t>
            </a:r>
            <a:r>
              <a:rPr lang="en-US" sz="1000" b="1" i="0" dirty="0">
                <a:effectLst/>
                <a:latin typeface="Calibri" panose="020F0502020204030204" pitchFamily="34" charset="0"/>
              </a:rPr>
              <a:t>not recommended for daily use</a:t>
            </a:r>
            <a:r>
              <a:rPr lang="en-US" sz="1000" b="0" i="0" dirty="0">
                <a:effectLst/>
                <a:latin typeface="Calibri" panose="020F0502020204030204" pitchFamily="34" charset="0"/>
              </a:rPr>
              <a:t> due to its broad permissions.</a:t>
            </a:r>
          </a:p>
          <a:p>
            <a:pPr rtl="0" fontAlgn="ctr">
              <a:spcBef>
                <a:spcPts val="0"/>
              </a:spcBef>
              <a:spcAft>
                <a:spcPts val="0"/>
              </a:spcAft>
              <a:buFont typeface="+mj-lt"/>
              <a:buAutoNum type="arabicPeriod"/>
            </a:pPr>
            <a:r>
              <a:rPr lang="en-US" sz="1000" b="1" i="0" dirty="0">
                <a:effectLst/>
                <a:latin typeface="Calibri" panose="020F0502020204030204" pitchFamily="34" charset="0"/>
              </a:rPr>
              <a:t>SECURITYADMIN</a:t>
            </a:r>
            <a:r>
              <a:rPr lang="en-US" sz="1000" b="0" i="0" dirty="0">
                <a:effectLst/>
                <a:latin typeface="Calibri" panose="020F0502020204030204" pitchFamily="34" charset="0"/>
              </a:rPr>
              <a:t> – This role is focused on </a:t>
            </a:r>
            <a:r>
              <a:rPr lang="en-US" sz="1000" b="1" i="0" dirty="0">
                <a:effectLst/>
                <a:latin typeface="Calibri" panose="020F0502020204030204" pitchFamily="34" charset="0"/>
              </a:rPr>
              <a:t>security and access management</a:t>
            </a:r>
            <a:r>
              <a:rPr lang="en-US" sz="1000" b="0" i="0" dirty="0">
                <a:effectLst/>
                <a:latin typeface="Calibri" panose="020F0502020204030204" pitchFamily="34" charset="0"/>
              </a:rPr>
              <a:t>. It controls </a:t>
            </a:r>
            <a:r>
              <a:rPr lang="en-US" sz="1000" b="1" i="0" dirty="0">
                <a:effectLst/>
                <a:latin typeface="Calibri" panose="020F0502020204030204" pitchFamily="34" charset="0"/>
              </a:rPr>
              <a:t>user creation, role management, and network policies</a:t>
            </a:r>
            <a:r>
              <a:rPr lang="en-US" sz="1000" b="0" i="0" dirty="0">
                <a:effectLst/>
                <a:latin typeface="Calibri" panose="020F0502020204030204" pitchFamily="34" charset="0"/>
              </a:rPr>
              <a:t>, making sure only authorized access the resources.</a:t>
            </a:r>
          </a:p>
          <a:p>
            <a:pPr rtl="0" fontAlgn="ctr">
              <a:spcBef>
                <a:spcPts val="0"/>
              </a:spcBef>
              <a:spcAft>
                <a:spcPts val="0"/>
              </a:spcAft>
              <a:buFont typeface="+mj-lt"/>
              <a:buAutoNum type="arabicPeriod"/>
            </a:pPr>
            <a:r>
              <a:rPr lang="en-US" sz="1000" b="1" i="0" dirty="0">
                <a:effectLst/>
                <a:latin typeface="Calibri" panose="020F0502020204030204" pitchFamily="34" charset="0"/>
              </a:rPr>
              <a:t>USERADMIN</a:t>
            </a:r>
            <a:r>
              <a:rPr lang="en-US" sz="1000" b="0" i="0" dirty="0">
                <a:effectLst/>
                <a:latin typeface="Calibri" panose="020F0502020204030204" pitchFamily="34" charset="0"/>
              </a:rPr>
              <a:t> – Dedicated to </a:t>
            </a:r>
            <a:r>
              <a:rPr lang="en-US" sz="1000" b="1" i="0" dirty="0">
                <a:effectLst/>
                <a:latin typeface="Calibri" panose="020F0502020204030204" pitchFamily="34" charset="0"/>
              </a:rPr>
              <a:t>managing users and roles</a:t>
            </a:r>
            <a:r>
              <a:rPr lang="en-US" sz="1000" b="0" i="0" dirty="0">
                <a:effectLst/>
                <a:latin typeface="Calibri" panose="020F0502020204030204" pitchFamily="34" charset="0"/>
              </a:rPr>
              <a:t> but does </a:t>
            </a:r>
            <a:r>
              <a:rPr lang="en-US" sz="1000" b="1" i="0" dirty="0">
                <a:effectLst/>
                <a:latin typeface="Calibri" panose="020F0502020204030204" pitchFamily="34" charset="0"/>
              </a:rPr>
              <a:t>not</a:t>
            </a:r>
            <a:r>
              <a:rPr lang="en-US" sz="1000" b="0" i="0" dirty="0">
                <a:effectLst/>
                <a:latin typeface="Calibri" panose="020F0502020204030204" pitchFamily="34" charset="0"/>
              </a:rPr>
              <a:t> have control over object</a:t>
            </a:r>
          </a:p>
          <a:p>
            <a:pPr rtl="0" fontAlgn="ctr">
              <a:spcBef>
                <a:spcPts val="0"/>
              </a:spcBef>
              <a:spcAft>
                <a:spcPts val="0"/>
              </a:spcAft>
              <a:buFont typeface="+mj-lt"/>
              <a:buAutoNum type="arabicPeriod"/>
            </a:pPr>
            <a:r>
              <a:rPr lang="en-US" sz="1000" b="1" i="0" dirty="0">
                <a:effectLst/>
                <a:latin typeface="Calibri" panose="020F0502020204030204" pitchFamily="34" charset="0"/>
              </a:rPr>
              <a:t>SYSADMIN </a:t>
            </a:r>
            <a:r>
              <a:rPr lang="en-US" sz="1000" b="0" i="0" dirty="0">
                <a:effectLst/>
                <a:latin typeface="Calibri" panose="020F0502020204030204" pitchFamily="34" charset="0"/>
              </a:rPr>
              <a:t>– Used to manage databases, schemas, Virtual warehouses in snowflake. It can create, modify drop objects but can’t manage users or roles(that’s for Security admin). It’s the go to role for managing data processing resources.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5</a:t>
            </a:fld>
            <a:endParaRPr lang="en-US"/>
          </a:p>
        </p:txBody>
      </p:sp>
    </p:spTree>
    <p:extLst>
      <p:ext uri="{BB962C8B-B14F-4D97-AF65-F5344CB8AC3E}">
        <p14:creationId xmlns:p14="http://schemas.microsoft.com/office/powerpoint/2010/main" val="106246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000" dirty="0">
                <a:effectLst/>
                <a:latin typeface="Calibri" panose="020F0502020204030204" pitchFamily="34" charset="0"/>
              </a:rPr>
              <a:t>“Now the most powerful components of Snowflake—</a:t>
            </a:r>
            <a:r>
              <a:rPr lang="en-US" sz="1000" b="1" dirty="0">
                <a:effectLst/>
                <a:latin typeface="Calibri" panose="020F0502020204030204" pitchFamily="34" charset="0"/>
              </a:rPr>
              <a:t>the Virtual Warehouses</a:t>
            </a:r>
            <a:r>
              <a:rPr lang="en-US" sz="1000" dirty="0">
                <a:effectLst/>
                <a:latin typeface="Calibri" panose="020F0502020204030204" pitchFamily="34" charset="0"/>
              </a:rPr>
              <a:t>. Think of it as the </a:t>
            </a:r>
            <a:r>
              <a:rPr lang="en-US" sz="1000" b="1" dirty="0">
                <a:effectLst/>
                <a:latin typeface="Calibri" panose="020F0502020204030204" pitchFamily="34" charset="0"/>
              </a:rPr>
              <a:t>compute engine</a:t>
            </a:r>
            <a:r>
              <a:rPr lang="en-US" sz="1000" dirty="0">
                <a:effectLst/>
                <a:latin typeface="Calibri" panose="020F0502020204030204" pitchFamily="34" charset="0"/>
              </a:rPr>
              <a:t> that delivers query execution and data processing in Snowflake. Whether we’re running simple queries or handling massive workloads, Virtual Warehouse takes care of </a:t>
            </a:r>
            <a:r>
              <a:rPr lang="en-US" sz="1000" b="1" dirty="0">
                <a:effectLst/>
                <a:latin typeface="Calibri" panose="020F0502020204030204" pitchFamily="34" charset="0"/>
              </a:rPr>
              <a:t>scalability and performance</a:t>
            </a:r>
            <a:r>
              <a:rPr lang="en-US" sz="1000" dirty="0">
                <a:effectLst/>
                <a:latin typeface="Calibri" panose="020F0502020204030204" pitchFamily="34" charset="0"/>
              </a:rPr>
              <a:t>.</a:t>
            </a:r>
          </a:p>
          <a:p>
            <a:pPr>
              <a:spcBef>
                <a:spcPts val="500"/>
              </a:spcBef>
              <a:spcAft>
                <a:spcPts val="500"/>
              </a:spcAft>
            </a:pPr>
            <a:r>
              <a:rPr lang="en-US" sz="1000" dirty="0">
                <a:effectLst/>
                <a:latin typeface="Calibri" panose="020F0502020204030204" pitchFamily="34" charset="0"/>
              </a:rPr>
              <a:t>So, what exactly is a </a:t>
            </a:r>
            <a:r>
              <a:rPr lang="en-US" sz="1000" b="1" dirty="0">
                <a:effectLst/>
                <a:latin typeface="Calibri" panose="020F0502020204030204" pitchFamily="34" charset="0"/>
              </a:rPr>
              <a:t>Virtual Warehouse</a:t>
            </a:r>
            <a:r>
              <a:rPr lang="en-US" sz="1000" dirty="0">
                <a:effectLst/>
                <a:latin typeface="Calibri" panose="020F0502020204030204" pitchFamily="34" charset="0"/>
              </a:rPr>
              <a:t>? At its core, it’s a </a:t>
            </a:r>
            <a:r>
              <a:rPr lang="en-US" sz="1000" b="1" dirty="0">
                <a:effectLst/>
                <a:latin typeface="Calibri" panose="020F0502020204030204" pitchFamily="34" charset="0"/>
              </a:rPr>
              <a:t>cluster of compute resources</a:t>
            </a:r>
            <a:r>
              <a:rPr lang="en-US" sz="1000" dirty="0">
                <a:effectLst/>
                <a:latin typeface="Calibri" panose="020F0502020204030204" pitchFamily="34" charset="0"/>
              </a:rPr>
              <a:t> which executes SQL queries and performs data operations. It’s completely separated from </a:t>
            </a:r>
            <a:r>
              <a:rPr lang="en-US" sz="1000" b="1" dirty="0">
                <a:effectLst/>
                <a:latin typeface="Calibri" panose="020F0502020204030204" pitchFamily="34" charset="0"/>
              </a:rPr>
              <a:t>storage</a:t>
            </a:r>
            <a:r>
              <a:rPr lang="en-US" sz="1000" dirty="0">
                <a:effectLst/>
                <a:latin typeface="Calibri" panose="020F0502020204030204" pitchFamily="34" charset="0"/>
              </a:rPr>
              <a:t>, meaning we can scale our compute power </a:t>
            </a:r>
            <a:r>
              <a:rPr lang="en-US" sz="1000" b="1" dirty="0">
                <a:effectLst/>
                <a:latin typeface="Calibri" panose="020F0502020204030204" pitchFamily="34" charset="0"/>
              </a:rPr>
              <a:t>independently</a:t>
            </a:r>
            <a:r>
              <a:rPr lang="en-US" sz="1000" dirty="0">
                <a:effectLst/>
                <a:latin typeface="Calibri" panose="020F0502020204030204" pitchFamily="34" charset="0"/>
              </a:rPr>
              <a:t> based on your workload.</a:t>
            </a:r>
          </a:p>
          <a:p>
            <a:pPr marL="0" marR="0">
              <a:spcBef>
                <a:spcPts val="0"/>
              </a:spcBef>
              <a:spcAft>
                <a:spcPts val="0"/>
              </a:spcAft>
            </a:pPr>
            <a:r>
              <a:rPr lang="en-US" sz="1000" b="1" dirty="0">
                <a:solidFill>
                  <a:srgbClr val="1F3763"/>
                </a:solidFill>
                <a:effectLst/>
                <a:latin typeface="Calibri" panose="020F0502020204030204" pitchFamily="34" charset="0"/>
              </a:rPr>
              <a:t>Structure and Functionality</a:t>
            </a:r>
          </a:p>
          <a:p>
            <a:pPr>
              <a:spcBef>
                <a:spcPts val="500"/>
              </a:spcBef>
              <a:spcAft>
                <a:spcPts val="500"/>
              </a:spcAft>
            </a:pPr>
            <a:r>
              <a:rPr lang="en-US" sz="1000" dirty="0">
                <a:effectLst/>
                <a:latin typeface="Calibri" panose="020F0502020204030204" pitchFamily="34" charset="0"/>
              </a:rPr>
              <a:t>A Virtual Warehouse consists of multiple </a:t>
            </a:r>
            <a:r>
              <a:rPr lang="en-US" sz="1000" b="1" dirty="0">
                <a:effectLst/>
                <a:latin typeface="Calibri" panose="020F0502020204030204" pitchFamily="34" charset="0"/>
              </a:rPr>
              <a:t>compute nodes</a:t>
            </a:r>
            <a:r>
              <a:rPr lang="en-US" sz="1000" dirty="0">
                <a:effectLst/>
                <a:latin typeface="Calibri" panose="020F0502020204030204" pitchFamily="34" charset="0"/>
              </a:rPr>
              <a:t>, each with:</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8 CPU cores</a:t>
            </a:r>
            <a:endParaRPr lang="en-US" sz="10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Allocated memory</a:t>
            </a:r>
            <a:endParaRPr lang="en-US" sz="10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SSD storage for caching</a:t>
            </a:r>
            <a:endParaRPr lang="en-US" sz="1000" dirty="0">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Virtual warehouses spin up </a:t>
            </a:r>
            <a:r>
              <a:rPr lang="en-US" sz="1000" b="1" dirty="0">
                <a:effectLst/>
                <a:latin typeface="Calibri" panose="020F0502020204030204" pitchFamily="34" charset="0"/>
              </a:rPr>
              <a:t>within milliseconds</a:t>
            </a:r>
            <a:r>
              <a:rPr lang="en-US" sz="1000" dirty="0">
                <a:effectLst/>
                <a:latin typeface="Calibri" panose="020F0502020204030204" pitchFamily="34" charset="0"/>
              </a:rPr>
              <a:t> and scale automatically as needed. </a:t>
            </a:r>
          </a:p>
          <a:p>
            <a:pPr>
              <a:spcBef>
                <a:spcPts val="500"/>
              </a:spcBef>
              <a:spcAft>
                <a:spcPts val="500"/>
              </a:spcAft>
            </a:pPr>
            <a:endParaRPr lang="en-US" sz="1000" b="1" dirty="0">
              <a:solidFill>
                <a:srgbClr val="1F3763"/>
              </a:solidFill>
              <a:effectLst/>
              <a:latin typeface="Calibri" panose="020F0502020204030204" pitchFamily="34" charset="0"/>
            </a:endParaRPr>
          </a:p>
          <a:p>
            <a:pPr>
              <a:spcBef>
                <a:spcPts val="500"/>
              </a:spcBef>
              <a:spcAft>
                <a:spcPts val="500"/>
              </a:spcAft>
            </a:pPr>
            <a:r>
              <a:rPr lang="en-US" sz="1000" b="1" dirty="0">
                <a:solidFill>
                  <a:srgbClr val="1F3763"/>
                </a:solidFill>
                <a:effectLst/>
                <a:latin typeface="Calibri" panose="020F0502020204030204" pitchFamily="34" charset="0"/>
              </a:rPr>
              <a:t>Key Features of Virtual Warehouses</a:t>
            </a:r>
          </a:p>
          <a:p>
            <a:pPr rtl="0" fontAlgn="ctr">
              <a:spcBef>
                <a:spcPts val="0"/>
              </a:spcBef>
              <a:spcAft>
                <a:spcPts val="0"/>
              </a:spcAft>
              <a:buFont typeface="+mj-lt"/>
              <a:buAutoNum type="arabicPeriod"/>
            </a:pPr>
            <a:r>
              <a:rPr lang="en-US" sz="1000" b="1" i="0" dirty="0">
                <a:effectLst/>
                <a:latin typeface="Calibri" panose="020F0502020204030204" pitchFamily="34" charset="0"/>
              </a:rPr>
              <a:t>Scalability</a:t>
            </a:r>
            <a:r>
              <a:rPr lang="en-US" sz="1000" b="0" i="0" dirty="0">
                <a:effectLst/>
                <a:latin typeface="Calibri" panose="020F0502020204030204" pitchFamily="34" charset="0"/>
              </a:rPr>
              <a:t> – We can resize Warehouses vertically (increasing size) or horizontally (adding clusters).</a:t>
            </a:r>
          </a:p>
          <a:p>
            <a:pPr rtl="0" fontAlgn="ctr">
              <a:spcBef>
                <a:spcPts val="0"/>
              </a:spcBef>
              <a:spcAft>
                <a:spcPts val="0"/>
              </a:spcAft>
              <a:buFont typeface="+mj-lt"/>
              <a:buAutoNum type="arabicPeriod"/>
            </a:pPr>
            <a:r>
              <a:rPr lang="en-US" sz="1000" b="1" i="0" dirty="0">
                <a:effectLst/>
                <a:latin typeface="Calibri" panose="020F0502020204030204" pitchFamily="34" charset="0"/>
              </a:rPr>
              <a:t>Auto-Suspend &amp; Auto-Resume</a:t>
            </a:r>
            <a:r>
              <a:rPr lang="en-US" sz="1000" b="0" i="0" dirty="0">
                <a:effectLst/>
                <a:latin typeface="Calibri" panose="020F0502020204030204" pitchFamily="34" charset="0"/>
              </a:rPr>
              <a:t> – Warehouses automatically </a:t>
            </a:r>
            <a:r>
              <a:rPr lang="en-US" sz="1000" b="1" i="0" dirty="0">
                <a:effectLst/>
                <a:latin typeface="Calibri" panose="020F0502020204030204" pitchFamily="34" charset="0"/>
              </a:rPr>
              <a:t>stop when idle</a:t>
            </a:r>
            <a:r>
              <a:rPr lang="en-US" sz="1000" b="0" i="0" dirty="0">
                <a:effectLst/>
                <a:latin typeface="Calibri" panose="020F0502020204030204" pitchFamily="34" charset="0"/>
              </a:rPr>
              <a:t> and </a:t>
            </a:r>
            <a:r>
              <a:rPr lang="en-US" sz="1000" b="1" i="0" dirty="0">
                <a:effectLst/>
                <a:latin typeface="Calibri" panose="020F0502020204030204" pitchFamily="34" charset="0"/>
              </a:rPr>
              <a:t>restart</a:t>
            </a:r>
            <a:r>
              <a:rPr lang="en-US" sz="1000" b="0" i="0" dirty="0">
                <a:effectLst/>
                <a:latin typeface="Calibri" panose="020F0502020204030204" pitchFamily="34" charset="0"/>
              </a:rPr>
              <a:t> when a query is submitted. This helps us save some credits and reduces costs.</a:t>
            </a:r>
          </a:p>
          <a:p>
            <a:pPr rtl="0" fontAlgn="ctr">
              <a:spcBef>
                <a:spcPts val="0"/>
              </a:spcBef>
              <a:spcAft>
                <a:spcPts val="0"/>
              </a:spcAft>
              <a:buFont typeface="+mj-lt"/>
              <a:buAutoNum type="arabicPeriod"/>
            </a:pPr>
            <a:r>
              <a:rPr lang="en-US" sz="1000" b="1" i="0" dirty="0">
                <a:effectLst/>
                <a:latin typeface="Calibri" panose="020F0502020204030204" pitchFamily="34" charset="0"/>
              </a:rPr>
              <a:t>Parallel Query Execution</a:t>
            </a:r>
            <a:r>
              <a:rPr lang="en-US" sz="1000" b="0" i="0" dirty="0">
                <a:effectLst/>
                <a:latin typeface="Calibri" panose="020F0502020204030204" pitchFamily="34" charset="0"/>
              </a:rPr>
              <a:t> – A single warehouse can run </a:t>
            </a:r>
            <a:r>
              <a:rPr lang="en-US" sz="1000" b="1" i="0" dirty="0">
                <a:effectLst/>
                <a:latin typeface="Calibri" panose="020F0502020204030204" pitchFamily="34" charset="0"/>
              </a:rPr>
              <a:t>multiple queries in parallel</a:t>
            </a:r>
            <a:r>
              <a:rPr lang="en-US" sz="1000" b="0" i="0" dirty="0">
                <a:effectLst/>
                <a:latin typeface="Calibri" panose="020F0502020204030204" pitchFamily="34" charset="0"/>
              </a:rPr>
              <a:t>, in other words workload distribution.</a:t>
            </a:r>
          </a:p>
          <a:p>
            <a:pPr rtl="0" fontAlgn="ctr">
              <a:spcBef>
                <a:spcPts val="0"/>
              </a:spcBef>
              <a:spcAft>
                <a:spcPts val="0"/>
              </a:spcAft>
              <a:buFont typeface="+mj-lt"/>
              <a:buAutoNum type="arabicPeriod"/>
            </a:pPr>
            <a:r>
              <a:rPr lang="en-US" sz="1000" b="1" i="0" dirty="0">
                <a:effectLst/>
                <a:latin typeface="Calibri" panose="020F0502020204030204" pitchFamily="34" charset="0"/>
              </a:rPr>
              <a:t>Query Queuing</a:t>
            </a:r>
            <a:r>
              <a:rPr lang="en-US" sz="1000" b="0" i="0" dirty="0">
                <a:effectLst/>
                <a:latin typeface="Calibri" panose="020F0502020204030204" pitchFamily="34" charset="0"/>
              </a:rPr>
              <a:t> – When workload reaches </a:t>
            </a:r>
            <a:r>
              <a:rPr lang="en-US" sz="1000" b="1" i="0" dirty="0">
                <a:effectLst/>
                <a:latin typeface="Calibri" panose="020F0502020204030204" pitchFamily="34" charset="0"/>
              </a:rPr>
              <a:t>100% capacity</a:t>
            </a:r>
            <a:r>
              <a:rPr lang="en-US" sz="1000" b="0" i="0" dirty="0">
                <a:effectLst/>
                <a:latin typeface="Calibri" panose="020F0502020204030204" pitchFamily="34" charset="0"/>
              </a:rPr>
              <a:t>, additional queries are </a:t>
            </a:r>
            <a:r>
              <a:rPr lang="en-US" sz="1000" b="1" i="0" dirty="0">
                <a:effectLst/>
                <a:latin typeface="Calibri" panose="020F0502020204030204" pitchFamily="34" charset="0"/>
              </a:rPr>
              <a:t>queued automatically</a:t>
            </a:r>
            <a:r>
              <a:rPr lang="en-US" sz="1000" b="0" i="0" dirty="0">
                <a:effectLst/>
                <a:latin typeface="Calibri" panose="020F0502020204030204" pitchFamily="34" charset="0"/>
              </a:rPr>
              <a:t> to maintain smooth performance.</a:t>
            </a:r>
          </a:p>
          <a:p>
            <a:pPr rtl="0" fontAlgn="ctr">
              <a:spcBef>
                <a:spcPts val="0"/>
              </a:spcBef>
              <a:spcAft>
                <a:spcPts val="0"/>
              </a:spcAft>
              <a:buFont typeface="+mj-lt"/>
              <a:buAutoNum type="arabicPeriod"/>
            </a:pPr>
            <a:r>
              <a:rPr lang="en-US" sz="1000" b="1" i="0" dirty="0">
                <a:effectLst/>
                <a:latin typeface="Calibri" panose="020F0502020204030204" pitchFamily="34" charset="0"/>
              </a:rPr>
              <a:t>Cache Optimization</a:t>
            </a:r>
            <a:r>
              <a:rPr lang="en-US" sz="1000" b="0" i="0" dirty="0">
                <a:effectLst/>
                <a:latin typeface="Calibri" panose="020F0502020204030204" pitchFamily="34" charset="0"/>
              </a:rPr>
              <a:t> – Snowflake uses </a:t>
            </a:r>
            <a:r>
              <a:rPr lang="en-US" sz="1000" b="1" i="0" dirty="0">
                <a:effectLst/>
                <a:latin typeface="Calibri" panose="020F0502020204030204" pitchFamily="34" charset="0"/>
              </a:rPr>
              <a:t>memory and SSD </a:t>
            </a:r>
            <a:r>
              <a:rPr lang="en-US" sz="1000" b="0" i="0" dirty="0">
                <a:effectLst/>
                <a:latin typeface="Calibri" panose="020F0502020204030204" pitchFamily="34" charset="0"/>
              </a:rPr>
              <a:t>as a </a:t>
            </a:r>
            <a:r>
              <a:rPr lang="en-US" sz="1000" b="1" i="0" dirty="0">
                <a:effectLst/>
                <a:latin typeface="Calibri" panose="020F0502020204030204" pitchFamily="34" charset="0"/>
              </a:rPr>
              <a:t>query cache</a:t>
            </a:r>
            <a:r>
              <a:rPr lang="en-US" sz="1000" b="0" i="0" dirty="0">
                <a:effectLst/>
                <a:latin typeface="Calibri" panose="020F0502020204030204" pitchFamily="34" charset="0"/>
              </a:rPr>
              <a:t>, this option helps repeated query execution.</a:t>
            </a:r>
          </a:p>
          <a:p>
            <a:pPr marL="0" marR="0">
              <a:spcBef>
                <a:spcPts val="0"/>
              </a:spcBef>
              <a:spcAft>
                <a:spcPts val="0"/>
              </a:spcAft>
            </a:pPr>
            <a:r>
              <a:rPr lang="en-US" sz="1000" b="1" dirty="0">
                <a:solidFill>
                  <a:srgbClr val="1F3763"/>
                </a:solidFill>
                <a:effectLst/>
                <a:latin typeface="Calibri" panose="020F0502020204030204" pitchFamily="34" charset="0"/>
              </a:rPr>
              <a:t>Warehouse Sizes and Scaling</a:t>
            </a:r>
          </a:p>
          <a:p>
            <a:pPr marL="0" marR="0">
              <a:spcBef>
                <a:spcPts val="0"/>
              </a:spcBef>
              <a:spcAft>
                <a:spcPts val="0"/>
              </a:spcAft>
            </a:pPr>
            <a:r>
              <a:rPr lang="en-US" sz="1000" b="1" dirty="0">
                <a:solidFill>
                  <a:srgbClr val="1F3763"/>
                </a:solidFill>
                <a:effectLst/>
                <a:latin typeface="Calibri" panose="020F0502020204030204" pitchFamily="34" charset="0"/>
              </a:rPr>
              <a:t>Two Types – Standard and Snowpark optimized</a:t>
            </a:r>
          </a:p>
          <a:p>
            <a:pPr>
              <a:spcBef>
                <a:spcPts val="500"/>
              </a:spcBef>
              <a:spcAft>
                <a:spcPts val="500"/>
              </a:spcAft>
            </a:pPr>
            <a:r>
              <a:rPr lang="en-US" sz="1000" dirty="0">
                <a:effectLst/>
                <a:latin typeface="Calibri" panose="020F0502020204030204" pitchFamily="34" charset="0"/>
              </a:rPr>
              <a:t>Virtual Warehouses come in </a:t>
            </a:r>
            <a:r>
              <a:rPr lang="en-US" sz="1000" b="1" dirty="0">
                <a:effectLst/>
                <a:latin typeface="Calibri" panose="020F0502020204030204" pitchFamily="34" charset="0"/>
              </a:rPr>
              <a:t>different sizes</a:t>
            </a:r>
            <a:r>
              <a:rPr lang="en-US" sz="1000" dirty="0">
                <a:effectLst/>
                <a:latin typeface="Calibri" panose="020F0502020204030204" pitchFamily="34" charset="0"/>
              </a:rPr>
              <a:t>, ranging from </a:t>
            </a:r>
            <a:r>
              <a:rPr lang="en-US" sz="1000" b="1" dirty="0">
                <a:effectLst/>
                <a:latin typeface="Calibri" panose="020F0502020204030204" pitchFamily="34" charset="0"/>
              </a:rPr>
              <a:t>X-Small (8 CPUs) to 6X-Large</a:t>
            </a:r>
            <a:r>
              <a:rPr lang="en-US" sz="1000" dirty="0">
                <a:effectLst/>
                <a:latin typeface="Calibri" panose="020F0502020204030204" pitchFamily="34" charset="0"/>
              </a:rPr>
              <a:t>. As size increases, more compute resources are allocated, </a:t>
            </a:r>
            <a:r>
              <a:rPr lang="en-US" sz="1000" b="1" dirty="0">
                <a:effectLst/>
                <a:latin typeface="Calibri" panose="020F0502020204030204" pitchFamily="34" charset="0"/>
              </a:rPr>
              <a:t>reducing query execution time</a:t>
            </a:r>
            <a:r>
              <a:rPr lang="en-US" sz="1000" dirty="0">
                <a:effectLst/>
                <a:latin typeface="Calibri" panose="020F0502020204030204" pitchFamily="34" charset="0"/>
              </a:rPr>
              <a:t> and handling larger workloads.</a:t>
            </a:r>
          </a:p>
          <a:p>
            <a:pPr>
              <a:spcBef>
                <a:spcPts val="500"/>
              </a:spcBef>
              <a:spcAft>
                <a:spcPts val="500"/>
              </a:spcAft>
            </a:pPr>
            <a:r>
              <a:rPr lang="en-US" sz="1000" dirty="0">
                <a:effectLst/>
                <a:latin typeface="Calibri" panose="020F0502020204030204" pitchFamily="34" charset="0"/>
              </a:rPr>
              <a:t>Another powerful feature is </a:t>
            </a:r>
            <a:r>
              <a:rPr lang="en-US" sz="1000" b="1" dirty="0">
                <a:effectLst/>
                <a:latin typeface="Calibri" panose="020F0502020204030204" pitchFamily="34" charset="0"/>
              </a:rPr>
              <a:t>Multi-Clustering</a:t>
            </a:r>
            <a:r>
              <a:rPr lang="en-US" sz="1000" dirty="0">
                <a:effectLst/>
                <a:latin typeface="Calibri" panose="020F0502020204030204" pitchFamily="34" charset="0"/>
              </a:rPr>
              <a:t>. This comes in two modes: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Maximized Mode</a:t>
            </a:r>
            <a:r>
              <a:rPr lang="en-US" sz="1000" dirty="0">
                <a:effectLst/>
                <a:latin typeface="Calibri" panose="020F0502020204030204" pitchFamily="34" charset="0"/>
              </a:rPr>
              <a:t> – Ensures all available clusters run simultaneously for peak performance.</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Auto-Scale Mode</a:t>
            </a:r>
            <a:r>
              <a:rPr lang="en-US" sz="1000" dirty="0">
                <a:effectLst/>
                <a:latin typeface="Calibri" panose="020F0502020204030204" pitchFamily="34" charset="0"/>
              </a:rPr>
              <a:t> – Clusters starts and stop automatically based on workload</a:t>
            </a:r>
          </a:p>
          <a:p>
            <a:pPr marL="0" marR="0">
              <a:spcBef>
                <a:spcPts val="0"/>
              </a:spcBef>
              <a:spcAft>
                <a:spcPts val="0"/>
              </a:spcAft>
            </a:pPr>
            <a:r>
              <a:rPr lang="en-US" sz="1000" b="1" dirty="0">
                <a:solidFill>
                  <a:srgbClr val="1F3763"/>
                </a:solidFill>
                <a:effectLst/>
                <a:latin typeface="Calibri" panose="020F0502020204030204" pitchFamily="34" charset="0"/>
              </a:rPr>
              <a:t>Standard vs. Snowpark-Optimized Warehouses</a:t>
            </a:r>
          </a:p>
          <a:p>
            <a:pPr>
              <a:spcBef>
                <a:spcPts val="500"/>
              </a:spcBef>
              <a:spcAft>
                <a:spcPts val="500"/>
              </a:spcAft>
            </a:pPr>
            <a:r>
              <a:rPr lang="en-US" sz="1000" dirty="0">
                <a:effectLst/>
                <a:latin typeface="Calibri" panose="020F0502020204030204" pitchFamily="34" charset="0"/>
              </a:rPr>
              <a:t>As of 2025, Snowflake offers </a:t>
            </a:r>
            <a:r>
              <a:rPr lang="en-US" sz="1000" b="1" dirty="0">
                <a:effectLst/>
                <a:latin typeface="Calibri" panose="020F0502020204030204" pitchFamily="34" charset="0"/>
              </a:rPr>
              <a:t>two types</a:t>
            </a:r>
            <a:r>
              <a:rPr lang="en-US" sz="1000" dirty="0">
                <a:effectLst/>
                <a:latin typeface="Calibri" panose="020F0502020204030204" pitchFamily="34" charset="0"/>
              </a:rPr>
              <a:t> of warehouses: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Standard Virtual Warehouses</a:t>
            </a:r>
            <a:r>
              <a:rPr lang="en-US" sz="1000" dirty="0">
                <a:effectLst/>
                <a:latin typeface="Calibri" panose="020F0502020204030204" pitchFamily="34" charset="0"/>
              </a:rPr>
              <a:t> – Suitable for most workloads, including reporting and analytics.</a:t>
            </a:r>
          </a:p>
          <a:p>
            <a:pPr rtl="0" fontAlgn="ctr">
              <a:spcBef>
                <a:spcPts val="0"/>
              </a:spcBef>
              <a:spcAft>
                <a:spcPts val="0"/>
              </a:spcAft>
              <a:buFont typeface="Arial" panose="020B0604020202020204" pitchFamily="34" charset="0"/>
              <a:buChar char="•"/>
            </a:pPr>
            <a:r>
              <a:rPr lang="en-US" sz="1000" b="1" dirty="0">
                <a:effectLst/>
                <a:latin typeface="Calibri" panose="020F0502020204030204" pitchFamily="34" charset="0"/>
              </a:rPr>
              <a:t>Snowpark-Optimized Warehouses</a:t>
            </a:r>
            <a:r>
              <a:rPr lang="en-US" sz="1000" dirty="0">
                <a:effectLst/>
                <a:latin typeface="Calibri" panose="020F0502020204030204" pitchFamily="34" charset="0"/>
              </a:rPr>
              <a:t> – Designed for </a:t>
            </a:r>
            <a:r>
              <a:rPr lang="en-US" sz="1000" b="1" dirty="0">
                <a:effectLst/>
                <a:latin typeface="Calibri" panose="020F0502020204030204" pitchFamily="34" charset="0"/>
              </a:rPr>
              <a:t>memory-intensive workloads</a:t>
            </a:r>
            <a:r>
              <a:rPr lang="en-US" sz="1000" dirty="0">
                <a:effectLst/>
                <a:latin typeface="Calibri" panose="020F0502020204030204" pitchFamily="34" charset="0"/>
              </a:rPr>
              <a:t>, like </a:t>
            </a:r>
            <a:r>
              <a:rPr lang="en-US" sz="1000" b="1" dirty="0">
                <a:effectLst/>
                <a:latin typeface="Calibri" panose="020F0502020204030204" pitchFamily="34" charset="0"/>
              </a:rPr>
              <a:t>machine learning training</a:t>
            </a:r>
            <a:r>
              <a:rPr lang="en-US" sz="1000" dirty="0">
                <a:effectLst/>
                <a:latin typeface="Calibri" panose="020F0502020204030204" pitchFamily="34" charset="0"/>
              </a:rPr>
              <a:t>, ensuring efficient large-scale processing.</a:t>
            </a:r>
          </a:p>
          <a:p>
            <a:pPr marL="0" marR="0">
              <a:spcBef>
                <a:spcPts val="0"/>
              </a:spcBef>
              <a:spcAft>
                <a:spcPts val="0"/>
              </a:spcAft>
            </a:pPr>
            <a:r>
              <a:rPr lang="en-US" sz="1000" b="1" dirty="0">
                <a:solidFill>
                  <a:srgbClr val="1F3763"/>
                </a:solidFill>
                <a:effectLst/>
                <a:latin typeface="Calibri" panose="020F0502020204030204" pitchFamily="34" charset="0"/>
              </a:rPr>
              <a:t>Query Acceleration</a:t>
            </a:r>
          </a:p>
          <a:p>
            <a:pPr>
              <a:spcBef>
                <a:spcPts val="500"/>
              </a:spcBef>
              <a:spcAft>
                <a:spcPts val="500"/>
              </a:spcAft>
            </a:pPr>
            <a:r>
              <a:rPr lang="en-US" sz="1000" dirty="0">
                <a:effectLst/>
                <a:latin typeface="Calibri" panose="020F0502020204030204" pitchFamily="34" charset="0"/>
              </a:rPr>
              <a:t>Snowflake also provides </a:t>
            </a:r>
            <a:r>
              <a:rPr lang="en-US" sz="1000" b="1" dirty="0">
                <a:effectLst/>
                <a:latin typeface="Calibri" panose="020F0502020204030204" pitchFamily="34" charset="0"/>
              </a:rPr>
              <a:t>Query Acceleration (car race video game)</a:t>
            </a:r>
            <a:r>
              <a:rPr lang="en-US" sz="1000" dirty="0">
                <a:effectLst/>
                <a:latin typeface="Calibri" panose="020F0502020204030204" pitchFamily="34" charset="0"/>
              </a:rPr>
              <a:t>, which dynamically </a:t>
            </a:r>
            <a:r>
              <a:rPr lang="en-US" sz="1000" b="1" dirty="0">
                <a:effectLst/>
                <a:latin typeface="Calibri" panose="020F0502020204030204" pitchFamily="34" charset="0"/>
              </a:rPr>
              <a:t>boosts compute power</a:t>
            </a:r>
            <a:r>
              <a:rPr lang="en-US" sz="1000" dirty="0">
                <a:effectLst/>
                <a:latin typeface="Calibri" panose="020F0502020204030204" pitchFamily="34" charset="0"/>
              </a:rPr>
              <a:t> for complex queries, reducing wait times and improving performance.</a:t>
            </a:r>
          </a:p>
          <a:p>
            <a:pPr marL="0" marR="0">
              <a:spcBef>
                <a:spcPts val="0"/>
              </a:spcBef>
              <a:spcAft>
                <a:spcPts val="0"/>
              </a:spcAft>
            </a:pPr>
            <a:r>
              <a:rPr lang="en-US" sz="1000" b="1" dirty="0">
                <a:solidFill>
                  <a:srgbClr val="1F3763"/>
                </a:solidFill>
                <a:effectLst/>
                <a:latin typeface="Calibri" panose="020F0502020204030204" pitchFamily="34" charset="0"/>
              </a:rPr>
              <a:t>Final Thoughts</a:t>
            </a:r>
          </a:p>
          <a:p>
            <a:pPr>
              <a:spcBef>
                <a:spcPts val="500"/>
              </a:spcBef>
              <a:spcAft>
                <a:spcPts val="500"/>
              </a:spcAft>
            </a:pPr>
            <a:r>
              <a:rPr lang="en-US" sz="1000" dirty="0">
                <a:effectLst/>
                <a:latin typeface="Calibri" panose="020F0502020204030204" pitchFamily="34" charset="0"/>
              </a:rPr>
              <a:t>In summary, Snowflake’s </a:t>
            </a:r>
            <a:r>
              <a:rPr lang="en-US" sz="1000" b="1" dirty="0">
                <a:effectLst/>
                <a:latin typeface="Calibri" panose="020F0502020204030204" pitchFamily="34" charset="0"/>
              </a:rPr>
              <a:t>Virtual Warehouse</a:t>
            </a:r>
            <a:r>
              <a:rPr lang="en-US" sz="1000" dirty="0">
                <a:effectLst/>
                <a:latin typeface="Calibri" panose="020F0502020204030204" pitchFamily="34" charset="0"/>
              </a:rPr>
              <a:t> is a </a:t>
            </a:r>
            <a:r>
              <a:rPr lang="en-US" sz="1000" b="1" dirty="0">
                <a:effectLst/>
                <a:latin typeface="Calibri" panose="020F0502020204030204" pitchFamily="34" charset="0"/>
              </a:rPr>
              <a:t>highly flexible, scalable, and cost-efficient compute engine</a:t>
            </a:r>
            <a:r>
              <a:rPr lang="en-US" sz="1000" dirty="0">
                <a:effectLst/>
                <a:latin typeface="Calibri" panose="020F0502020204030204" pitchFamily="34" charset="0"/>
              </a:rPr>
              <a:t> that can adapt to any workload. With features like </a:t>
            </a:r>
            <a:r>
              <a:rPr lang="en-US" sz="1000" b="1" dirty="0">
                <a:effectLst/>
                <a:latin typeface="Calibri" panose="020F0502020204030204" pitchFamily="34" charset="0"/>
              </a:rPr>
              <a:t>auto-scaling, caching, parallel execution, and Snowpark optimization</a:t>
            </a:r>
            <a:r>
              <a:rPr lang="en-US" sz="1000" dirty="0">
                <a:effectLst/>
                <a:latin typeface="Calibri" panose="020F0502020204030204" pitchFamily="34" charset="0"/>
              </a:rPr>
              <a:t>, it ensures </a:t>
            </a:r>
            <a:r>
              <a:rPr lang="en-US" sz="1000" b="1" dirty="0">
                <a:effectLst/>
                <a:latin typeface="Calibri" panose="020F0502020204030204" pitchFamily="34" charset="0"/>
              </a:rPr>
              <a:t>fast and reliable query processing</a:t>
            </a:r>
            <a:r>
              <a:rPr lang="en-US" sz="1000" dirty="0">
                <a:effectLst/>
                <a:latin typeface="Calibri" panose="020F0502020204030204" pitchFamily="34" charset="0"/>
              </a:rPr>
              <a:t> while keeping costs under control.</a:t>
            </a:r>
          </a:p>
          <a:p>
            <a:pPr>
              <a:spcBef>
                <a:spcPts val="500"/>
              </a:spcBef>
              <a:spcAft>
                <a:spcPts val="500"/>
              </a:spcAft>
            </a:pPr>
            <a:r>
              <a:rPr lang="en-US" sz="1000" dirty="0">
                <a:effectLst/>
                <a:latin typeface="Calibri" panose="020F0502020204030204" pitchFamily="34" charset="0"/>
              </a:rPr>
              <a:t>Thank you for joining me in this deep dive into Virtual Warehouses. Now, let’s move on to how we can optimize performance and cost efficiency when using them in real-world scenarios!"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6</a:t>
            </a:fld>
            <a:endParaRPr lang="en-US"/>
          </a:p>
        </p:txBody>
      </p:sp>
    </p:spTree>
    <p:extLst>
      <p:ext uri="{BB962C8B-B14F-4D97-AF65-F5344CB8AC3E}">
        <p14:creationId xmlns:p14="http://schemas.microsoft.com/office/powerpoint/2010/main" val="108831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800" b="1" dirty="0">
                <a:effectLst/>
                <a:latin typeface="Calibri" panose="020F0502020204030204" pitchFamily="34" charset="0"/>
              </a:rPr>
              <a:t>Data Loading. </a:t>
            </a:r>
            <a:r>
              <a:rPr lang="en-US" sz="1800" b="0" dirty="0">
                <a:effectLst/>
                <a:latin typeface="Calibri" panose="020F0502020204030204" pitchFamily="34" charset="0"/>
              </a:rPr>
              <a:t>How do we get data into snowflake. There are two </a:t>
            </a:r>
            <a:r>
              <a:rPr lang="en-US" sz="1800" b="0" dirty="0" err="1">
                <a:effectLst/>
                <a:latin typeface="Calibri" panose="020F0502020204030204" pitchFamily="34" charset="0"/>
              </a:rPr>
              <a:t>methonds</a:t>
            </a:r>
            <a:endParaRPr lang="en-US" sz="1800" b="1" dirty="0">
              <a:effectLst/>
              <a:latin typeface="Calibri" panose="020F0502020204030204" pitchFamily="34" charset="0"/>
            </a:endParaRPr>
          </a:p>
          <a:p>
            <a:pPr>
              <a:spcBef>
                <a:spcPts val="500"/>
              </a:spcBef>
              <a:spcAft>
                <a:spcPts val="500"/>
              </a:spcAft>
            </a:pPr>
            <a:r>
              <a:rPr lang="en-US" sz="1800" dirty="0">
                <a:effectLst/>
                <a:latin typeface="Calibri" panose="020F0502020204030204" pitchFamily="34" charset="0"/>
              </a:rPr>
              <a:t>Let's start with </a:t>
            </a:r>
            <a:r>
              <a:rPr lang="en-US" sz="1800" b="1" dirty="0">
                <a:effectLst/>
                <a:latin typeface="Calibri" panose="020F0502020204030204" pitchFamily="34" charset="0"/>
              </a:rPr>
              <a:t>Batch Loading</a:t>
            </a:r>
            <a:r>
              <a:rPr lang="en-US" sz="1800" dirty="0">
                <a:effectLst/>
                <a:latin typeface="Calibri" panose="020F0502020204030204" pitchFamily="34" charset="0"/>
              </a:rPr>
              <a:t>. There are two ways. First up is the </a:t>
            </a:r>
            <a:r>
              <a:rPr lang="en-US" sz="1800" b="1" dirty="0">
                <a:effectLst/>
                <a:latin typeface="Calibri" panose="020F0502020204030204" pitchFamily="34" charset="0"/>
              </a:rPr>
              <a:t>COPY Command</a:t>
            </a:r>
            <a:r>
              <a:rPr lang="en-US" sz="1800" dirty="0">
                <a:effectLst/>
                <a:latin typeface="Calibri" panose="020F0502020204030204" pitchFamily="34" charset="0"/>
              </a:rPr>
              <a:t>. Think of it as a powerful SQL command that bulk loads large amounts of data quickly. We can load single file up to 1 TB, but industry standard is using it for multiple files around 100-250 MB compressed. </a:t>
            </a:r>
          </a:p>
          <a:p>
            <a:pPr>
              <a:spcBef>
                <a:spcPts val="500"/>
              </a:spcBef>
              <a:spcAft>
                <a:spcPts val="500"/>
              </a:spcAft>
            </a:pPr>
            <a:r>
              <a:rPr lang="en-US" sz="1800" dirty="0">
                <a:effectLst/>
                <a:latin typeface="Calibri" panose="020F0502020204030204" pitchFamily="34" charset="0"/>
              </a:rPr>
              <a:t>Next, we have the </a:t>
            </a:r>
            <a:r>
              <a:rPr lang="en-US" sz="1800" b="1" dirty="0">
                <a:effectLst/>
                <a:latin typeface="Calibri" panose="020F0502020204030204" pitchFamily="34" charset="0"/>
              </a:rPr>
              <a:t>Web Interface</a:t>
            </a:r>
            <a:r>
              <a:rPr lang="en-US" sz="1800" dirty="0">
                <a:effectLst/>
                <a:latin typeface="Calibri" panose="020F0502020204030204" pitchFamily="34" charset="0"/>
              </a:rPr>
              <a:t>. This option </a:t>
            </a:r>
            <a:r>
              <a:rPr lang="en-US" sz="1800" b="1" dirty="0">
                <a:effectLst/>
                <a:latin typeface="Calibri" panose="020F0502020204030204" pitchFamily="34" charset="0"/>
              </a:rPr>
              <a:t>user-friendly </a:t>
            </a:r>
            <a:r>
              <a:rPr lang="en-US" sz="1800" dirty="0">
                <a:effectLst/>
                <a:latin typeface="Calibri" panose="020F0502020204030204" pitchFamily="34" charset="0"/>
              </a:rPr>
              <a:t>and ideal if you’re dealing with small or medium-sized files—up to 50 GB. It’s all </a:t>
            </a:r>
            <a:r>
              <a:rPr lang="en-US" sz="1800" b="1" dirty="0">
                <a:effectLst/>
                <a:latin typeface="Calibri" panose="020F0502020204030204" pitchFamily="34" charset="0"/>
              </a:rPr>
              <a:t>point-and-click</a:t>
            </a:r>
            <a:r>
              <a:rPr lang="en-US" sz="1800" dirty="0">
                <a:effectLst/>
                <a:latin typeface="Calibri" panose="020F0502020204030204" pitchFamily="34" charset="0"/>
              </a:rPr>
              <a:t>, which works great for </a:t>
            </a:r>
            <a:r>
              <a:rPr lang="en-US" sz="1800" b="1" dirty="0">
                <a:effectLst/>
                <a:latin typeface="Calibri" panose="020F0502020204030204" pitchFamily="34" charset="0"/>
              </a:rPr>
              <a:t>ad hoc </a:t>
            </a:r>
            <a:r>
              <a:rPr lang="en-US" sz="1800" dirty="0">
                <a:effectLst/>
                <a:latin typeface="Calibri" panose="020F0502020204030204" pitchFamily="34" charset="0"/>
              </a:rPr>
              <a:t>data loading without writing into SQL commands. Basically, we just drag and drop the file and it </a:t>
            </a:r>
            <a:r>
              <a:rPr lang="en-US" sz="1800" dirty="0" err="1">
                <a:effectLst/>
                <a:latin typeface="Calibri" panose="020F0502020204030204" pitchFamily="34" charset="0"/>
              </a:rPr>
              <a:t>workss</a:t>
            </a:r>
            <a:r>
              <a:rPr lang="en-US" sz="1800" dirty="0">
                <a:effectLst/>
                <a:latin typeface="Calibri" panose="020F0502020204030204" pitchFamily="34" charset="0"/>
              </a:rPr>
              <a:t>.</a:t>
            </a:r>
          </a:p>
          <a:p>
            <a:pPr>
              <a:spcBef>
                <a:spcPts val="500"/>
              </a:spcBef>
              <a:spcAft>
                <a:spcPts val="500"/>
              </a:spcAft>
            </a:pPr>
            <a:r>
              <a:rPr lang="en-US" sz="1800" dirty="0">
                <a:effectLst/>
                <a:latin typeface="Calibri" panose="020F0502020204030204" pitchFamily="34" charset="0"/>
              </a:rPr>
              <a:t>Now, the other side, </a:t>
            </a:r>
            <a:r>
              <a:rPr lang="en-US" sz="1800" b="1" dirty="0">
                <a:effectLst/>
                <a:latin typeface="Calibri" panose="020F0502020204030204" pitchFamily="34" charset="0"/>
              </a:rPr>
              <a:t>Continuous Loading</a:t>
            </a:r>
            <a:r>
              <a:rPr lang="en-US" sz="1800" dirty="0">
                <a:effectLst/>
                <a:latin typeface="Calibri" panose="020F0502020204030204" pitchFamily="34" charset="0"/>
              </a:rPr>
              <a:t>. The first method here is </a:t>
            </a:r>
            <a:r>
              <a:rPr lang="en-US" sz="1800" b="1" dirty="0" err="1">
                <a:effectLst/>
                <a:latin typeface="Calibri" panose="020F0502020204030204" pitchFamily="34" charset="0"/>
              </a:rPr>
              <a:t>Snowpipe</a:t>
            </a:r>
            <a:r>
              <a:rPr lang="en-US" sz="1800" dirty="0">
                <a:effectLst/>
                <a:latin typeface="Calibri" panose="020F0502020204030204" pitchFamily="34" charset="0"/>
              </a:rPr>
              <a:t>. </a:t>
            </a:r>
            <a:r>
              <a:rPr lang="en-US" sz="1800" dirty="0" err="1">
                <a:effectLst/>
                <a:latin typeface="Calibri" panose="020F0502020204030204" pitchFamily="34" charset="0"/>
              </a:rPr>
              <a:t>Snowpipe</a:t>
            </a:r>
            <a:r>
              <a:rPr lang="en-US" sz="1800" dirty="0">
                <a:effectLst/>
                <a:latin typeface="Calibri" panose="020F0502020204030204" pitchFamily="34" charset="0"/>
              </a:rPr>
              <a:t> automatically loads data as soon as it finds file in our cloud storage. It’s completely serverless, so we don’t have to worry about managing infrastructure. And the best part? Data is available within minutes, so we can start querying almost immediately.</a:t>
            </a:r>
          </a:p>
          <a:p>
            <a:pPr>
              <a:spcBef>
                <a:spcPts val="500"/>
              </a:spcBef>
              <a:spcAft>
                <a:spcPts val="500"/>
              </a:spcAft>
            </a:pPr>
            <a:r>
              <a:rPr lang="en-US" sz="1800" dirty="0">
                <a:effectLst/>
                <a:latin typeface="Calibri" panose="020F0502020204030204" pitchFamily="34" charset="0"/>
              </a:rPr>
              <a:t>For even faster high-throughput needs, there’s something </a:t>
            </a:r>
            <a:r>
              <a:rPr lang="en-US" sz="1800" b="1" dirty="0" err="1">
                <a:effectLst/>
                <a:latin typeface="Calibri" panose="020F0502020204030204" pitchFamily="34" charset="0"/>
              </a:rPr>
              <a:t>Snowpipe</a:t>
            </a:r>
            <a:r>
              <a:rPr lang="en-US" sz="1800" b="1" dirty="0">
                <a:effectLst/>
                <a:latin typeface="Calibri" panose="020F0502020204030204" pitchFamily="34" charset="0"/>
              </a:rPr>
              <a:t> Streaming similar to </a:t>
            </a:r>
            <a:r>
              <a:rPr lang="en-US" sz="1800" b="1" dirty="0" err="1">
                <a:effectLst/>
                <a:latin typeface="Calibri" panose="020F0502020204030204" pitchFamily="34" charset="0"/>
              </a:rPr>
              <a:t>kafka</a:t>
            </a:r>
            <a:r>
              <a:rPr lang="en-US" sz="1800" dirty="0">
                <a:effectLst/>
                <a:latin typeface="Calibri" panose="020F0502020204030204" pitchFamily="34" charset="0"/>
              </a:rPr>
              <a:t>. This method allows us to directly ingest rows from our applications or event streaming platforms where we need </a:t>
            </a:r>
            <a:r>
              <a:rPr lang="en-US" sz="1800" b="1" dirty="0">
                <a:effectLst/>
                <a:latin typeface="Calibri" panose="020F0502020204030204" pitchFamily="34" charset="0"/>
              </a:rPr>
              <a:t>lowest possible latency</a:t>
            </a:r>
            <a:r>
              <a:rPr lang="en-US" sz="1800" dirty="0">
                <a:effectLst/>
                <a:latin typeface="Calibri" panose="020F0502020204030204" pitchFamily="34" charset="0"/>
              </a:rPr>
              <a:t>. It’s all about getting our data in </a:t>
            </a:r>
            <a:r>
              <a:rPr lang="en-US" sz="1800" b="1" dirty="0">
                <a:effectLst/>
                <a:latin typeface="Calibri" panose="020F0502020204030204" pitchFamily="34" charset="0"/>
              </a:rPr>
              <a:t>real-time </a:t>
            </a:r>
            <a:r>
              <a:rPr lang="en-US" sz="1800" dirty="0">
                <a:effectLst/>
                <a:latin typeface="Calibri" panose="020F0502020204030204" pitchFamily="34" charset="0"/>
              </a:rPr>
              <a:t>to the dashboards.</a:t>
            </a:r>
          </a:p>
          <a:p>
            <a:pPr>
              <a:spcBef>
                <a:spcPts val="500"/>
              </a:spcBef>
              <a:spcAft>
                <a:spcPts val="500"/>
              </a:spcAft>
            </a:pPr>
            <a:r>
              <a:rPr lang="en-US" sz="1800" dirty="0">
                <a:effectLst/>
                <a:latin typeface="Calibri" panose="020F0502020204030204" pitchFamily="34" charset="0"/>
              </a:rPr>
              <a:t>So to wrap it up: If you’re handling large files or doing bulk uploads, go with the COPY Command or Web Interface depending on your file size. But if you need data in near real-time, </a:t>
            </a:r>
            <a:r>
              <a:rPr lang="en-US" sz="1800" dirty="0" err="1">
                <a:effectLst/>
                <a:latin typeface="Calibri" panose="020F0502020204030204" pitchFamily="34" charset="0"/>
              </a:rPr>
              <a:t>Snowpipe</a:t>
            </a:r>
            <a:r>
              <a:rPr lang="en-US" sz="1800" dirty="0">
                <a:effectLst/>
                <a:latin typeface="Calibri" panose="020F0502020204030204" pitchFamily="34" charset="0"/>
              </a:rPr>
              <a:t> and </a:t>
            </a:r>
            <a:r>
              <a:rPr lang="en-US" sz="1800" dirty="0" err="1">
                <a:effectLst/>
                <a:latin typeface="Calibri" panose="020F0502020204030204" pitchFamily="34" charset="0"/>
              </a:rPr>
              <a:t>Snowpipe</a:t>
            </a:r>
            <a:r>
              <a:rPr lang="en-US" sz="1800" dirty="0">
                <a:effectLst/>
                <a:latin typeface="Calibri" panose="020F0502020204030204" pitchFamily="34" charset="0"/>
              </a:rPr>
              <a:t> Streaming are your best bets.</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7</a:t>
            </a:fld>
            <a:endParaRPr lang="en-US"/>
          </a:p>
        </p:txBody>
      </p:sp>
    </p:spTree>
    <p:extLst>
      <p:ext uri="{BB962C8B-B14F-4D97-AF65-F5344CB8AC3E}">
        <p14:creationId xmlns:p14="http://schemas.microsoft.com/office/powerpoint/2010/main" val="228851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000" dirty="0">
                <a:effectLst/>
                <a:latin typeface="Calibri" panose="020F0502020204030204" pitchFamily="34" charset="0"/>
              </a:rPr>
              <a:t>Moving on to Tables and views:</a:t>
            </a:r>
          </a:p>
          <a:p>
            <a:pPr>
              <a:spcBef>
                <a:spcPts val="500"/>
              </a:spcBef>
              <a:spcAft>
                <a:spcPts val="500"/>
              </a:spcAft>
            </a:pPr>
            <a:r>
              <a:rPr lang="en-US" sz="1000" b="1" dirty="0">
                <a:solidFill>
                  <a:srgbClr val="1F3763"/>
                </a:solidFill>
                <a:effectLst/>
                <a:latin typeface="Calibri" panose="020F0502020204030204" pitchFamily="34" charset="0"/>
              </a:rPr>
              <a:t>Tables in Snowflake</a:t>
            </a:r>
          </a:p>
          <a:p>
            <a:pPr>
              <a:spcBef>
                <a:spcPts val="500"/>
              </a:spcBef>
              <a:spcAft>
                <a:spcPts val="500"/>
              </a:spcAft>
            </a:pPr>
            <a:r>
              <a:rPr lang="en-US" sz="1000" dirty="0">
                <a:effectLst/>
                <a:latin typeface="Calibri" panose="020F0502020204030204" pitchFamily="34" charset="0"/>
              </a:rPr>
              <a:t>Snowflake offers several types of tables, each designed for different needs. Let’s start with the basics.</a:t>
            </a:r>
          </a:p>
          <a:p>
            <a:pPr marL="0" marR="0">
              <a:spcBef>
                <a:spcPts val="0"/>
              </a:spcBef>
              <a:spcAft>
                <a:spcPts val="0"/>
              </a:spcAft>
            </a:pPr>
            <a:r>
              <a:rPr lang="en-US" sz="1000" b="1" i="1" dirty="0">
                <a:solidFill>
                  <a:srgbClr val="2F5496"/>
                </a:solidFill>
                <a:effectLst/>
                <a:latin typeface="Calibri" panose="020F0502020204030204" pitchFamily="34" charset="0"/>
              </a:rPr>
              <a:t>1. Permanent Tables default is 1 day but can be extended to 90 days. Fail safe is 7 days.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These are the standard tables in Snowflake. Its </a:t>
            </a:r>
            <a:r>
              <a:rPr lang="en-US" sz="1000" b="1" dirty="0">
                <a:effectLst/>
                <a:latin typeface="Calibri" panose="020F0502020204030204" pitchFamily="34" charset="0"/>
              </a:rPr>
              <a:t>persist data indefinitely</a:t>
            </a:r>
            <a:r>
              <a:rPr lang="en-US" sz="1000" dirty="0">
                <a:effectLst/>
                <a:latin typeface="Calibri" panose="020F0502020204030204" pitchFamily="34" charset="0"/>
              </a:rPr>
              <a:t> until deleted. This table supports </a:t>
            </a:r>
            <a:r>
              <a:rPr lang="en-US" sz="1000" b="1" dirty="0">
                <a:effectLst/>
                <a:latin typeface="Calibri" panose="020F0502020204030204" pitchFamily="34" charset="0"/>
              </a:rPr>
              <a:t>Time Travel and Fail-safe</a:t>
            </a:r>
            <a:r>
              <a:rPr lang="en-US" sz="1000" dirty="0">
                <a:effectLst/>
                <a:latin typeface="Calibri" panose="020F0502020204030204" pitchFamily="34" charset="0"/>
              </a:rPr>
              <a:t>, meaning we can recover lost data if needed. These are great for long-term storage of table data.</a:t>
            </a:r>
          </a:p>
          <a:p>
            <a:pPr marL="0" marR="0">
              <a:spcBef>
                <a:spcPts val="0"/>
              </a:spcBef>
              <a:spcAft>
                <a:spcPts val="0"/>
              </a:spcAft>
            </a:pPr>
            <a:r>
              <a:rPr lang="en-US" sz="1000" b="1" i="1" dirty="0">
                <a:solidFill>
                  <a:srgbClr val="2F5496"/>
                </a:solidFill>
                <a:effectLst/>
                <a:latin typeface="Calibri" panose="020F0502020204030204" pitchFamily="34" charset="0"/>
              </a:rPr>
              <a:t>2. Temporary Tables. No </a:t>
            </a:r>
            <a:r>
              <a:rPr lang="en-US" sz="1000" b="1" i="1" dirty="0" err="1">
                <a:solidFill>
                  <a:srgbClr val="2F5496"/>
                </a:solidFill>
                <a:effectLst/>
                <a:latin typeface="Calibri" panose="020F0502020204030204" pitchFamily="34" charset="0"/>
              </a:rPr>
              <a:t>faile</a:t>
            </a:r>
            <a:r>
              <a:rPr lang="en-US" sz="1000" b="1" i="1" dirty="0">
                <a:solidFill>
                  <a:srgbClr val="2F5496"/>
                </a:solidFill>
                <a:effectLst/>
                <a:latin typeface="Calibri" panose="020F0502020204030204" pitchFamily="34" charset="0"/>
              </a:rPr>
              <a:t> safe, time travel </a:t>
            </a:r>
            <a:r>
              <a:rPr lang="en-US" sz="1000" b="1" i="1" dirty="0" err="1">
                <a:solidFill>
                  <a:srgbClr val="2F5496"/>
                </a:solidFill>
                <a:effectLst/>
                <a:latin typeface="Calibri" panose="020F0502020204030204" pitchFamily="34" charset="0"/>
              </a:rPr>
              <a:t>upto</a:t>
            </a:r>
            <a:r>
              <a:rPr lang="en-US" sz="1000" b="1" i="1" dirty="0">
                <a:solidFill>
                  <a:srgbClr val="2F5496"/>
                </a:solidFill>
                <a:effectLst/>
                <a:latin typeface="Calibri" panose="020F0502020204030204" pitchFamily="34" charset="0"/>
              </a:rPr>
              <a:t> 1 day</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As the name suggests, these tables exist </a:t>
            </a:r>
            <a:r>
              <a:rPr lang="en-US" sz="1000" b="1" dirty="0">
                <a:effectLst/>
                <a:latin typeface="Calibri" panose="020F0502020204030204" pitchFamily="34" charset="0"/>
              </a:rPr>
              <a:t>only for the duration of a session</a:t>
            </a:r>
            <a:r>
              <a:rPr lang="en-US" sz="1000" dirty="0">
                <a:effectLst/>
                <a:latin typeface="Calibri" panose="020F0502020204030204" pitchFamily="34" charset="0"/>
              </a:rPr>
              <a:t>. Once the session ends, they’re </a:t>
            </a:r>
            <a:r>
              <a:rPr lang="en-US" sz="1000" b="1" dirty="0">
                <a:effectLst/>
                <a:latin typeface="Calibri" panose="020F0502020204030204" pitchFamily="34" charset="0"/>
              </a:rPr>
              <a:t>automatically</a:t>
            </a:r>
            <a:r>
              <a:rPr lang="en-US" sz="1000" dirty="0">
                <a:effectLst/>
                <a:latin typeface="Calibri" panose="020F0502020204030204" pitchFamily="34" charset="0"/>
              </a:rPr>
              <a:t> dropped. They’re perfect for </a:t>
            </a:r>
            <a:r>
              <a:rPr lang="en-US" sz="1000" b="1" dirty="0">
                <a:effectLst/>
                <a:latin typeface="Calibri" panose="020F0502020204030204" pitchFamily="34" charset="0"/>
              </a:rPr>
              <a:t>staging or intermediate data processing</a:t>
            </a:r>
            <a:r>
              <a:rPr lang="en-US" sz="1000" dirty="0">
                <a:effectLst/>
                <a:latin typeface="Calibri" panose="020F0502020204030204" pitchFamily="34" charset="0"/>
              </a:rPr>
              <a:t> when persistence isn’t required.</a:t>
            </a:r>
          </a:p>
          <a:p>
            <a:pPr marL="0" marR="0">
              <a:spcBef>
                <a:spcPts val="0"/>
              </a:spcBef>
              <a:spcAft>
                <a:spcPts val="0"/>
              </a:spcAft>
            </a:pPr>
            <a:r>
              <a:rPr lang="en-US" sz="1000" b="1" i="1" dirty="0">
                <a:solidFill>
                  <a:srgbClr val="2F5496"/>
                </a:solidFill>
                <a:effectLst/>
                <a:latin typeface="Calibri" panose="020F0502020204030204" pitchFamily="34" charset="0"/>
              </a:rPr>
              <a:t>3. Transient Tables: No Fail safe, time travel </a:t>
            </a:r>
            <a:r>
              <a:rPr lang="en-US" sz="1000" b="1" i="1" dirty="0" err="1">
                <a:solidFill>
                  <a:srgbClr val="2F5496"/>
                </a:solidFill>
                <a:effectLst/>
                <a:latin typeface="Calibri" panose="020F0502020204030204" pitchFamily="34" charset="0"/>
              </a:rPr>
              <a:t>upto</a:t>
            </a:r>
            <a:r>
              <a:rPr lang="en-US" sz="1000" b="1" i="1" dirty="0">
                <a:solidFill>
                  <a:srgbClr val="2F5496"/>
                </a:solidFill>
                <a:effectLst/>
                <a:latin typeface="Calibri" panose="020F0502020204030204" pitchFamily="34" charset="0"/>
              </a:rPr>
              <a:t> 1day</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Similar to permanent tables, but they </a:t>
            </a:r>
            <a:r>
              <a:rPr lang="en-US" sz="1000" b="1" dirty="0">
                <a:effectLst/>
                <a:latin typeface="Calibri" panose="020F0502020204030204" pitchFamily="34" charset="0"/>
              </a:rPr>
              <a:t>do not have Fail-safe</a:t>
            </a:r>
            <a:r>
              <a:rPr lang="en-US" sz="1000" dirty="0">
                <a:effectLst/>
                <a:latin typeface="Calibri" panose="020F0502020204030204" pitchFamily="34" charset="0"/>
              </a:rPr>
              <a:t>. That means lower storage costs but less recovery protection. These are useful when you need persistent data but don’t require long-term recovery features.</a:t>
            </a:r>
          </a:p>
          <a:p>
            <a:pPr marL="0" marR="0">
              <a:spcBef>
                <a:spcPts val="0"/>
              </a:spcBef>
              <a:spcAft>
                <a:spcPts val="0"/>
              </a:spcAft>
            </a:pPr>
            <a:r>
              <a:rPr lang="en-US" sz="1000" b="1" i="1" dirty="0">
                <a:solidFill>
                  <a:srgbClr val="2F5496"/>
                </a:solidFill>
                <a:effectLst/>
                <a:latin typeface="Calibri" panose="020F0502020204030204" pitchFamily="34" charset="0"/>
              </a:rPr>
              <a:t>4. External Tables: No fail safe or time </a:t>
            </a:r>
            <a:r>
              <a:rPr lang="en-US" sz="1000" b="1" i="1" dirty="0" err="1">
                <a:solidFill>
                  <a:srgbClr val="2F5496"/>
                </a:solidFill>
                <a:effectLst/>
                <a:latin typeface="Calibri" panose="020F0502020204030204" pitchFamily="34" charset="0"/>
              </a:rPr>
              <a:t>travvle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Unlike other tables, external tables store </a:t>
            </a:r>
            <a:r>
              <a:rPr lang="en-US" sz="1000" b="1" dirty="0">
                <a:effectLst/>
                <a:latin typeface="Calibri" panose="020F0502020204030204" pitchFamily="34" charset="0"/>
              </a:rPr>
              <a:t>only metadata</a:t>
            </a:r>
            <a:r>
              <a:rPr lang="en-US" sz="1000" dirty="0">
                <a:effectLst/>
                <a:latin typeface="Calibri" panose="020F0502020204030204" pitchFamily="34" charset="0"/>
              </a:rPr>
              <a:t>, while the actual data remains outside Snowflake, in </a:t>
            </a:r>
            <a:r>
              <a:rPr lang="en-US" sz="1000" b="1" dirty="0">
                <a:effectLst/>
                <a:latin typeface="Calibri" panose="020F0502020204030204" pitchFamily="34" charset="0"/>
              </a:rPr>
              <a:t>cloud storage</a:t>
            </a:r>
            <a:r>
              <a:rPr lang="en-US" sz="1000" dirty="0">
                <a:effectLst/>
                <a:latin typeface="Calibri" panose="020F0502020204030204" pitchFamily="34" charset="0"/>
              </a:rPr>
              <a:t> like AWS S3 or Azure Blob. These tables allow you to </a:t>
            </a:r>
            <a:r>
              <a:rPr lang="en-US" sz="1000" b="1" dirty="0">
                <a:effectLst/>
                <a:latin typeface="Calibri" panose="020F0502020204030204" pitchFamily="34" charset="0"/>
              </a:rPr>
              <a:t>query data directly from cloud storage</a:t>
            </a:r>
            <a:r>
              <a:rPr lang="en-US" sz="1000" dirty="0">
                <a:effectLst/>
                <a:latin typeface="Calibri" panose="020F0502020204030204" pitchFamily="34" charset="0"/>
              </a:rPr>
              <a:t> without loading it into Snowflake, making them ideal for </a:t>
            </a:r>
            <a:r>
              <a:rPr lang="en-US" sz="1000" b="1" dirty="0">
                <a:effectLst/>
                <a:latin typeface="Calibri" panose="020F0502020204030204" pitchFamily="34" charset="0"/>
              </a:rPr>
              <a:t>data lakes and hybrid architectures</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5. Dynamic Tables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Think of these as </a:t>
            </a:r>
            <a:r>
              <a:rPr lang="en-US" sz="1000" b="1" dirty="0">
                <a:effectLst/>
                <a:latin typeface="Calibri" panose="020F0502020204030204" pitchFamily="34" charset="0"/>
              </a:rPr>
              <a:t>automated materialized views</a:t>
            </a:r>
            <a:r>
              <a:rPr lang="en-US" sz="1000" dirty="0">
                <a:effectLst/>
                <a:latin typeface="Calibri" panose="020F0502020204030204" pitchFamily="34" charset="0"/>
              </a:rPr>
              <a:t>. Dynamic tables can automatically refresh their data based on defined </a:t>
            </a:r>
            <a:r>
              <a:rPr lang="en-US" sz="1000" b="1" dirty="0">
                <a:effectLst/>
                <a:latin typeface="Calibri" panose="020F0502020204030204" pitchFamily="34" charset="0"/>
              </a:rPr>
              <a:t>schedule </a:t>
            </a:r>
            <a:r>
              <a:rPr lang="en-US" sz="1000" dirty="0">
                <a:effectLst/>
                <a:latin typeface="Calibri" panose="020F0502020204030204" pitchFamily="34" charset="0"/>
              </a:rPr>
              <a:t>trigger</a:t>
            </a:r>
          </a:p>
          <a:p>
            <a:pPr marL="0" marR="0">
              <a:spcBef>
                <a:spcPts val="0"/>
              </a:spcBef>
              <a:spcAft>
                <a:spcPts val="0"/>
              </a:spcAft>
            </a:pPr>
            <a:r>
              <a:rPr lang="en-US" sz="1000" b="1" i="1" dirty="0">
                <a:solidFill>
                  <a:srgbClr val="2F5496"/>
                </a:solidFill>
                <a:effectLst/>
                <a:latin typeface="Calibri" panose="020F0502020204030204" pitchFamily="34" charset="0"/>
              </a:rPr>
              <a:t>6. Event Tables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Designed for </a:t>
            </a:r>
            <a:r>
              <a:rPr lang="en-US" sz="1000" b="1" dirty="0">
                <a:effectLst/>
                <a:latin typeface="Calibri" panose="020F0502020204030204" pitchFamily="34" charset="0"/>
              </a:rPr>
              <a:t>streaming data ingestion</a:t>
            </a:r>
            <a:r>
              <a:rPr lang="en-US" sz="1000" dirty="0">
                <a:effectLst/>
                <a:latin typeface="Calibri" panose="020F0502020204030204" pitchFamily="34" charset="0"/>
              </a:rPr>
              <a:t>, They are similar to dynamic tables but they are designed to automatically refresh </a:t>
            </a:r>
            <a:r>
              <a:rPr lang="en-US" sz="1000" b="1" dirty="0">
                <a:effectLst/>
                <a:latin typeface="Calibri" panose="020F0502020204030204" pitchFamily="34" charset="0"/>
              </a:rPr>
              <a:t>based on event</a:t>
            </a:r>
          </a:p>
          <a:p>
            <a:pPr marL="0" marR="0">
              <a:spcBef>
                <a:spcPts val="0"/>
              </a:spcBef>
              <a:spcAft>
                <a:spcPts val="0"/>
              </a:spcAft>
            </a:pPr>
            <a:r>
              <a:rPr lang="en-US" sz="1000" b="1" i="1" dirty="0">
                <a:solidFill>
                  <a:srgbClr val="2F5496"/>
                </a:solidFill>
                <a:effectLst/>
                <a:latin typeface="Calibri" panose="020F0502020204030204" pitchFamily="34" charset="0"/>
              </a:rPr>
              <a:t>7. Hybrid Tables (New in 2024, Preview Mode)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Snowflake is evolving! Hybrid tables enable </a:t>
            </a:r>
            <a:r>
              <a:rPr lang="en-US" sz="1000" b="1" dirty="0">
                <a:effectLst/>
                <a:latin typeface="Calibri" panose="020F0502020204030204" pitchFamily="34" charset="0"/>
              </a:rPr>
              <a:t>low-latency reads and writes</a:t>
            </a:r>
            <a:r>
              <a:rPr lang="en-US" sz="1000" dirty="0">
                <a:effectLst/>
                <a:latin typeface="Calibri" panose="020F0502020204030204" pitchFamily="34" charset="0"/>
              </a:rPr>
              <a:t>, making them ideal for </a:t>
            </a:r>
            <a:r>
              <a:rPr lang="en-US" sz="1000" b="1" dirty="0">
                <a:effectLst/>
                <a:latin typeface="Calibri" panose="020F0502020204030204" pitchFamily="34" charset="0"/>
              </a:rPr>
              <a:t>transactional (OLTP) workloads</a:t>
            </a:r>
            <a:r>
              <a:rPr lang="en-US" sz="1000" dirty="0">
                <a:effectLst/>
                <a:latin typeface="Calibri" panose="020F0502020204030204" pitchFamily="34" charset="0"/>
              </a:rPr>
              <a:t> alongside analytics (OLAP). </a:t>
            </a:r>
            <a:r>
              <a:rPr lang="en-US" sz="1000" b="1" dirty="0">
                <a:effectLst/>
                <a:latin typeface="Calibri" panose="020F0502020204030204" pitchFamily="34" charset="0"/>
              </a:rPr>
              <a:t>operational and analytical workloads in a single platform</a:t>
            </a:r>
            <a:r>
              <a:rPr lang="en-US" sz="1000" dirty="0">
                <a:effectLst/>
                <a:latin typeface="Calibri" panose="020F0502020204030204" pitchFamily="34" charset="0"/>
              </a:rPr>
              <a:t>. Insert Update Delete</a:t>
            </a:r>
          </a:p>
          <a:p>
            <a:pPr marL="0" marR="0">
              <a:spcBef>
                <a:spcPts val="0"/>
              </a:spcBef>
              <a:spcAft>
                <a:spcPts val="0"/>
              </a:spcAft>
            </a:pPr>
            <a:r>
              <a:rPr lang="en-US" sz="1000" b="1" dirty="0">
                <a:solidFill>
                  <a:srgbClr val="1F3763"/>
                </a:solidFill>
                <a:effectLst/>
                <a:latin typeface="Calibri" panose="020F0502020204030204" pitchFamily="34" charset="0"/>
              </a:rPr>
              <a:t>Views in Snowflake</a:t>
            </a:r>
          </a:p>
          <a:p>
            <a:pPr>
              <a:spcBef>
                <a:spcPts val="500"/>
              </a:spcBef>
              <a:spcAft>
                <a:spcPts val="500"/>
              </a:spcAft>
            </a:pPr>
            <a:r>
              <a:rPr lang="en-US" sz="1000" dirty="0">
                <a:effectLst/>
                <a:latin typeface="Calibri" panose="020F0502020204030204" pitchFamily="34" charset="0"/>
              </a:rPr>
              <a:t>Now, let’s talk about </a:t>
            </a:r>
            <a:r>
              <a:rPr lang="en-US" sz="1000" b="1" dirty="0">
                <a:effectLst/>
                <a:latin typeface="Calibri" panose="020F0502020204030204" pitchFamily="34" charset="0"/>
              </a:rPr>
              <a:t>Views</a:t>
            </a:r>
            <a:r>
              <a:rPr lang="en-US" sz="1000" dirty="0">
                <a:effectLst/>
                <a:latin typeface="Calibri" panose="020F0502020204030204" pitchFamily="34" charset="0"/>
              </a:rPr>
              <a:t>, which provide a way to </a:t>
            </a:r>
            <a:r>
              <a:rPr lang="en-US" sz="1000" b="1" dirty="0">
                <a:effectLst/>
                <a:latin typeface="Calibri" panose="020F0502020204030204" pitchFamily="34" charset="0"/>
              </a:rPr>
              <a:t>query data without duplicating it</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1. Standard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These are </a:t>
            </a:r>
            <a:r>
              <a:rPr lang="en-US" sz="1000" b="1" dirty="0">
                <a:effectLst/>
                <a:latin typeface="Calibri" panose="020F0502020204030204" pitchFamily="34" charset="0"/>
              </a:rPr>
              <a:t>logical views</a:t>
            </a:r>
            <a:r>
              <a:rPr lang="en-US" sz="1000" dirty="0">
                <a:effectLst/>
                <a:latin typeface="Calibri" panose="020F0502020204030204" pitchFamily="34" charset="0"/>
              </a:rPr>
              <a:t> that store only the </a:t>
            </a:r>
            <a:r>
              <a:rPr lang="en-US" sz="1000" b="1" dirty="0">
                <a:effectLst/>
                <a:latin typeface="Calibri" panose="020F0502020204030204" pitchFamily="34" charset="0"/>
              </a:rPr>
              <a:t>query definition</a:t>
            </a:r>
            <a:r>
              <a:rPr lang="en-US" sz="1000" dirty="0">
                <a:effectLst/>
                <a:latin typeface="Calibri" panose="020F0502020204030204" pitchFamily="34" charset="0"/>
              </a:rPr>
              <a:t>, not actual data. They’re useful for </a:t>
            </a:r>
            <a:r>
              <a:rPr lang="en-US" sz="1000" b="1" dirty="0">
                <a:effectLst/>
                <a:latin typeface="Calibri" panose="020F0502020204030204" pitchFamily="34" charset="0"/>
              </a:rPr>
              <a:t>simplifying complex queries</a:t>
            </a:r>
            <a:r>
              <a:rPr lang="en-US" sz="1000" dirty="0">
                <a:effectLst/>
                <a:latin typeface="Calibri" panose="020F0502020204030204" pitchFamily="34" charset="0"/>
              </a:rPr>
              <a:t> without additional storage costs.</a:t>
            </a:r>
          </a:p>
          <a:p>
            <a:pPr marL="0" marR="0">
              <a:spcBef>
                <a:spcPts val="0"/>
              </a:spcBef>
              <a:spcAft>
                <a:spcPts val="0"/>
              </a:spcAft>
            </a:pPr>
            <a:r>
              <a:rPr lang="en-US" sz="1000" b="1" i="1" dirty="0">
                <a:solidFill>
                  <a:srgbClr val="2F5496"/>
                </a:solidFill>
                <a:effectLst/>
                <a:latin typeface="Calibri" panose="020F0502020204030204" pitchFamily="34" charset="0"/>
              </a:rPr>
              <a:t>2. Secure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A variation of standard views, </a:t>
            </a:r>
            <a:r>
              <a:rPr lang="en-US" sz="1000" b="1" dirty="0">
                <a:effectLst/>
                <a:latin typeface="Calibri" panose="020F0502020204030204" pitchFamily="34" charset="0"/>
              </a:rPr>
              <a:t>Secure Views</a:t>
            </a:r>
            <a:r>
              <a:rPr lang="en-US" sz="1000" dirty="0">
                <a:effectLst/>
                <a:latin typeface="Calibri" panose="020F0502020204030204" pitchFamily="34" charset="0"/>
              </a:rPr>
              <a:t> protect query logic from unauthorized access. If you need </a:t>
            </a:r>
            <a:r>
              <a:rPr lang="en-US" sz="1000" b="1" dirty="0">
                <a:effectLst/>
                <a:latin typeface="Calibri" panose="020F0502020204030204" pitchFamily="34" charset="0"/>
              </a:rPr>
              <a:t>stronger security controls</a:t>
            </a:r>
            <a:r>
              <a:rPr lang="en-US" sz="1000" dirty="0">
                <a:effectLst/>
                <a:latin typeface="Calibri" panose="020F0502020204030204" pitchFamily="34" charset="0"/>
              </a:rPr>
              <a:t>, such as hiding column calculations or business logic, this is a great choice. Other side can’t view the Query definition of the Secure views.</a:t>
            </a:r>
          </a:p>
          <a:p>
            <a:pPr marL="0" marR="0">
              <a:spcBef>
                <a:spcPts val="0"/>
              </a:spcBef>
              <a:spcAft>
                <a:spcPts val="0"/>
              </a:spcAft>
            </a:pPr>
            <a:r>
              <a:rPr lang="en-US" sz="1000" b="1" i="1" dirty="0">
                <a:solidFill>
                  <a:srgbClr val="2F5496"/>
                </a:solidFill>
                <a:effectLst/>
                <a:latin typeface="Calibri" panose="020F0502020204030204" pitchFamily="34" charset="0"/>
              </a:rPr>
              <a:t>3. Materialized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Unlike standard views, </a:t>
            </a:r>
            <a:r>
              <a:rPr lang="en-US" sz="1000" b="1" dirty="0">
                <a:effectLst/>
                <a:latin typeface="Calibri" panose="020F0502020204030204" pitchFamily="34" charset="0"/>
              </a:rPr>
              <a:t>Materialized Views store precomputed results</a:t>
            </a:r>
            <a:r>
              <a:rPr lang="en-US" sz="1000" dirty="0">
                <a:effectLst/>
                <a:latin typeface="Calibri" panose="020F0502020204030204" pitchFamily="34" charset="0"/>
              </a:rPr>
              <a:t>. This speeds up queries but </a:t>
            </a:r>
            <a:r>
              <a:rPr lang="en-US" sz="1000" b="1" dirty="0">
                <a:effectLst/>
                <a:latin typeface="Calibri" panose="020F0502020204030204" pitchFamily="34" charset="0"/>
              </a:rPr>
              <a:t>incurs storage costs</a:t>
            </a:r>
            <a:r>
              <a:rPr lang="en-US" sz="1000" dirty="0">
                <a:effectLst/>
                <a:latin typeface="Calibri" panose="020F0502020204030204" pitchFamily="34" charset="0"/>
              </a:rPr>
              <a:t>. They’re ideal when you need </a:t>
            </a:r>
            <a:r>
              <a:rPr lang="en-US" sz="1000" b="1" dirty="0">
                <a:effectLst/>
                <a:latin typeface="Calibri" panose="020F0502020204030204" pitchFamily="34" charset="0"/>
              </a:rPr>
              <a:t>faster performance for frequently used queries</a:t>
            </a:r>
            <a:r>
              <a:rPr lang="en-US" sz="1000" dirty="0">
                <a:effectLst/>
                <a:latin typeface="Calibri" panose="020F0502020204030204" pitchFamily="34" charset="0"/>
              </a:rPr>
              <a:t>.</a:t>
            </a:r>
          </a:p>
          <a:p>
            <a:pPr marL="0" marR="0">
              <a:spcBef>
                <a:spcPts val="0"/>
              </a:spcBef>
              <a:spcAft>
                <a:spcPts val="0"/>
              </a:spcAft>
            </a:pPr>
            <a:r>
              <a:rPr lang="en-US" sz="1000" b="1" dirty="0">
                <a:solidFill>
                  <a:srgbClr val="1F3763"/>
                </a:solidFill>
                <a:effectLst/>
                <a:latin typeface="Calibri" panose="020F0502020204030204" pitchFamily="34" charset="0"/>
              </a:rPr>
              <a:t>Final Thoughts</a:t>
            </a:r>
          </a:p>
          <a:p>
            <a:pPr>
              <a:spcBef>
                <a:spcPts val="500"/>
              </a:spcBef>
              <a:spcAft>
                <a:spcPts val="500"/>
              </a:spcAft>
            </a:pPr>
            <a:r>
              <a:rPr lang="en-US" sz="1000" dirty="0">
                <a:effectLst/>
                <a:latin typeface="Calibri" panose="020F0502020204030204" pitchFamily="34" charset="0"/>
              </a:rPr>
              <a:t>Choosing the right table or view depends on </a:t>
            </a:r>
            <a:r>
              <a:rPr lang="en-US" sz="1000" b="1" dirty="0">
                <a:effectLst/>
                <a:latin typeface="Calibri" panose="020F0502020204030204" pitchFamily="34" charset="0"/>
              </a:rPr>
              <a:t>your workload and business needs</a:t>
            </a:r>
            <a:r>
              <a:rPr lang="en-US" sz="1000" dirty="0">
                <a:effectLst/>
                <a:latin typeface="Calibri" panose="020F0502020204030204" pitchFamily="34" charset="0"/>
              </a:rPr>
              <a:t>. Whether you need </a:t>
            </a:r>
            <a:r>
              <a:rPr lang="en-US" sz="1000" b="1" dirty="0">
                <a:effectLst/>
                <a:latin typeface="Calibri" panose="020F0502020204030204" pitchFamily="34" charset="0"/>
              </a:rPr>
              <a:t>persistent storage, real-time data processing, or faster queries</a:t>
            </a:r>
            <a:r>
              <a:rPr lang="en-US" sz="1000" dirty="0">
                <a:effectLst/>
                <a:latin typeface="Calibri" panose="020F0502020204030204" pitchFamily="34" charset="0"/>
              </a:rPr>
              <a:t>, Snowflake provides flexible options to meet those requirements.</a:t>
            </a:r>
          </a:p>
          <a:p>
            <a:pPr>
              <a:spcBef>
                <a:spcPts val="500"/>
              </a:spcBef>
              <a:spcAft>
                <a:spcPts val="500"/>
              </a:spcAft>
            </a:pPr>
            <a:r>
              <a:rPr lang="en-US" sz="1000" dirty="0">
                <a:effectLst/>
                <a:latin typeface="Calibri" panose="020F0502020204030204" pitchFamily="34" charset="0"/>
              </a:rPr>
              <a:t>I hope this breakdown helps you understand how to best utilize Snowflake’s Tables and Views. Thanks for joining, and let’s move on to some best practices for managing them efficiently!"</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8</a:t>
            </a:fld>
            <a:endParaRPr lang="en-US"/>
          </a:p>
        </p:txBody>
      </p:sp>
    </p:spTree>
    <p:extLst>
      <p:ext uri="{BB962C8B-B14F-4D97-AF65-F5344CB8AC3E}">
        <p14:creationId xmlns:p14="http://schemas.microsoft.com/office/powerpoint/2010/main" val="255800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US" sz="1000" dirty="0">
                <a:effectLst/>
                <a:latin typeface="Calibri" panose="020F0502020204030204" pitchFamily="34" charset="0"/>
              </a:rPr>
              <a:t>"“Lets move on to—</a:t>
            </a:r>
            <a:r>
              <a:rPr lang="en-US" sz="1000" b="1" dirty="0">
                <a:effectLst/>
                <a:latin typeface="Calibri" panose="020F0502020204030204" pitchFamily="34" charset="0"/>
              </a:rPr>
              <a:t>Data Sharing</a:t>
            </a:r>
            <a:r>
              <a:rPr lang="en-US" sz="1000" dirty="0">
                <a:effectLst/>
                <a:latin typeface="Calibri" panose="020F0502020204030204" pitchFamily="34" charset="0"/>
              </a:rPr>
              <a:t>. In traditional systems, sharing data often involves </a:t>
            </a:r>
            <a:r>
              <a:rPr lang="en-US" sz="1000" b="1" dirty="0">
                <a:effectLst/>
                <a:latin typeface="Calibri" panose="020F0502020204030204" pitchFamily="34" charset="0"/>
              </a:rPr>
              <a:t>copying and moving files</a:t>
            </a:r>
            <a:r>
              <a:rPr lang="en-US" sz="1000" dirty="0">
                <a:effectLst/>
                <a:latin typeface="Calibri" panose="020F0502020204030204" pitchFamily="34" charset="0"/>
              </a:rPr>
              <a:t>, we get </a:t>
            </a:r>
            <a:r>
              <a:rPr lang="en-US" sz="1000" b="1" dirty="0">
                <a:effectLst/>
                <a:latin typeface="Calibri" panose="020F0502020204030204" pitchFamily="34" charset="0"/>
              </a:rPr>
              <a:t>higher storage costs, data inconsistencies, and security risks</a:t>
            </a:r>
            <a:r>
              <a:rPr lang="en-US" sz="1000" dirty="0">
                <a:effectLst/>
                <a:latin typeface="Calibri" panose="020F0502020204030204" pitchFamily="34" charset="0"/>
              </a:rPr>
              <a:t>. To avoid this snowflake has the feature called </a:t>
            </a:r>
            <a:r>
              <a:rPr lang="en-US" sz="1000" b="1" dirty="0">
                <a:effectLst/>
                <a:latin typeface="Calibri" panose="020F0502020204030204" pitchFamily="34" charset="0"/>
              </a:rPr>
              <a:t>Zero-Copy Cloning/sharing</a:t>
            </a:r>
            <a:r>
              <a:rPr lang="en-US" sz="1000" dirty="0">
                <a:effectLst/>
                <a:latin typeface="Calibri" panose="020F0502020204030204" pitchFamily="34" charset="0"/>
              </a:rPr>
              <a:t>.</a:t>
            </a:r>
          </a:p>
          <a:p>
            <a:pPr marL="0" marR="0">
              <a:spcBef>
                <a:spcPts val="0"/>
              </a:spcBef>
              <a:spcAft>
                <a:spcPts val="0"/>
              </a:spcAft>
            </a:pPr>
            <a:r>
              <a:rPr lang="en-US" sz="1000" b="1" dirty="0">
                <a:solidFill>
                  <a:srgbClr val="1F3763"/>
                </a:solidFill>
                <a:effectLst/>
                <a:latin typeface="Calibri" panose="020F0502020204030204" pitchFamily="34" charset="0"/>
              </a:rPr>
              <a:t>Key Features of Snowflake Data Sharing</a:t>
            </a:r>
          </a:p>
          <a:p>
            <a:pPr marL="0" marR="0">
              <a:spcBef>
                <a:spcPts val="0"/>
              </a:spcBef>
              <a:spcAft>
                <a:spcPts val="0"/>
              </a:spcAft>
            </a:pPr>
            <a:r>
              <a:rPr lang="en-US" sz="1000" b="1" i="1" dirty="0">
                <a:solidFill>
                  <a:srgbClr val="2F5496"/>
                </a:solidFill>
                <a:effectLst/>
                <a:latin typeface="Calibri" panose="020F0502020204030204" pitchFamily="34" charset="0"/>
              </a:rPr>
              <a:t>1. Zero-Copy Data Sharing</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One of the biggest advantages of Snowflake is that </a:t>
            </a:r>
            <a:r>
              <a:rPr lang="en-US" sz="1000" b="1" dirty="0">
                <a:effectLst/>
                <a:latin typeface="Calibri" panose="020F0502020204030204" pitchFamily="34" charset="0"/>
              </a:rPr>
              <a:t>data is shared without physical duplication</a:t>
            </a:r>
            <a:r>
              <a:rPr lang="en-US" sz="1000" dirty="0">
                <a:effectLst/>
                <a:latin typeface="Calibri" panose="020F0502020204030204" pitchFamily="34" charset="0"/>
              </a:rPr>
              <a:t>. This means: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No extra storage costs.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No outdated or redundant copies.</a:t>
            </a:r>
          </a:p>
          <a:p>
            <a:pPr rtl="0" fontAlgn="ctr">
              <a:spcBef>
                <a:spcPts val="0"/>
              </a:spcBef>
              <a:spcAft>
                <a:spcPts val="0"/>
              </a:spcAft>
              <a:buFont typeface="Arial" panose="020B0604020202020204" pitchFamily="34" charset="0"/>
              <a:buChar char="•"/>
            </a:pPr>
            <a:r>
              <a:rPr lang="en-US" sz="1000" dirty="0">
                <a:effectLst/>
                <a:latin typeface="Calibri" panose="020F0502020204030204" pitchFamily="34" charset="0"/>
              </a:rPr>
              <a:t>Consumers always access the </a:t>
            </a:r>
            <a:r>
              <a:rPr lang="en-US" sz="1000" b="1" dirty="0">
                <a:effectLst/>
                <a:latin typeface="Calibri" panose="020F0502020204030204" pitchFamily="34" charset="0"/>
              </a:rPr>
              <a:t>latest version</a:t>
            </a:r>
            <a:r>
              <a:rPr lang="en-US" sz="1000" dirty="0">
                <a:effectLst/>
                <a:latin typeface="Calibri" panose="020F0502020204030204" pitchFamily="34" charset="0"/>
              </a:rPr>
              <a:t> of the data.</a:t>
            </a:r>
          </a:p>
          <a:p>
            <a:pPr marL="0" marR="0">
              <a:spcBef>
                <a:spcPts val="0"/>
              </a:spcBef>
              <a:spcAft>
                <a:spcPts val="0"/>
              </a:spcAft>
            </a:pPr>
            <a:r>
              <a:rPr lang="en-US" sz="1000" b="1" i="1" dirty="0">
                <a:solidFill>
                  <a:srgbClr val="2F5496"/>
                </a:solidFill>
                <a:effectLst/>
                <a:latin typeface="Calibri" panose="020F0502020204030204" pitchFamily="34" charset="0"/>
              </a:rPr>
              <a:t>2. Secure Access Control- Secure Views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We talked about Access control, Snowflake offers </a:t>
            </a:r>
            <a:r>
              <a:rPr lang="en-US" sz="1000" b="1" dirty="0">
                <a:effectLst/>
                <a:latin typeface="Calibri" panose="020F0502020204030204" pitchFamily="34" charset="0"/>
              </a:rPr>
              <a:t>fine-grained access control</a:t>
            </a:r>
            <a:r>
              <a:rPr lang="en-US" sz="1000" dirty="0">
                <a:effectLst/>
                <a:latin typeface="Calibri" panose="020F0502020204030204" pitchFamily="34" charset="0"/>
              </a:rPr>
              <a:t>, meaning </a:t>
            </a:r>
            <a:r>
              <a:rPr lang="en-US" sz="1000" b="1" dirty="0">
                <a:effectLst/>
                <a:latin typeface="Calibri" panose="020F0502020204030204" pitchFamily="34" charset="0"/>
              </a:rPr>
              <a:t>data providers could specify exactly what data is shared and with whom</a:t>
            </a:r>
            <a:r>
              <a:rPr lang="en-US" sz="1000" dirty="0">
                <a:effectLst/>
                <a:latin typeface="Calibri" panose="020F0502020204030204" pitchFamily="34" charset="0"/>
              </a:rPr>
              <a:t>. And don’t worry—</a:t>
            </a:r>
            <a:r>
              <a:rPr lang="en-US" sz="1000" b="1" dirty="0">
                <a:effectLst/>
                <a:latin typeface="Calibri" panose="020F0502020204030204" pitchFamily="34" charset="0"/>
              </a:rPr>
              <a:t>all data is encrypted, both in transit and at rest</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3. Real-Time Access</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Instead of waiting for periodic updates, </a:t>
            </a:r>
            <a:r>
              <a:rPr lang="en-US" sz="1000" b="1" dirty="0">
                <a:effectLst/>
                <a:latin typeface="Calibri" panose="020F0502020204030204" pitchFamily="34" charset="0"/>
              </a:rPr>
              <a:t>recipients can query shared data in real-time</a:t>
            </a:r>
            <a:r>
              <a:rPr lang="en-US" sz="1000" dirty="0">
                <a:effectLst/>
                <a:latin typeface="Calibri" panose="020F0502020204030204" pitchFamily="34" charset="0"/>
              </a:rPr>
              <a:t>. This is </a:t>
            </a:r>
            <a:r>
              <a:rPr lang="en-US" sz="1000" b="1" dirty="0">
                <a:effectLst/>
                <a:latin typeface="Calibri" panose="020F0502020204030204" pitchFamily="34" charset="0"/>
              </a:rPr>
              <a:t>game-changing</a:t>
            </a:r>
            <a:r>
              <a:rPr lang="en-US" sz="1000" dirty="0">
                <a:effectLst/>
                <a:latin typeface="Calibri" panose="020F0502020204030204" pitchFamily="34" charset="0"/>
              </a:rPr>
              <a:t> for businesses that need </a:t>
            </a:r>
            <a:r>
              <a:rPr lang="en-US" sz="1000" b="1" dirty="0">
                <a:effectLst/>
                <a:latin typeface="Calibri" panose="020F0502020204030204" pitchFamily="34" charset="0"/>
              </a:rPr>
              <a:t>up-to-the-minute insights</a:t>
            </a:r>
            <a:r>
              <a:rPr lang="en-US" sz="1000" dirty="0">
                <a:effectLst/>
                <a:latin typeface="Calibri" panose="020F0502020204030204" pitchFamily="34" charset="0"/>
              </a:rPr>
              <a:t> for decision-making.</a:t>
            </a:r>
          </a:p>
          <a:p>
            <a:pPr marL="0" marR="0">
              <a:spcBef>
                <a:spcPts val="0"/>
              </a:spcBef>
              <a:spcAft>
                <a:spcPts val="0"/>
              </a:spcAft>
            </a:pPr>
            <a:r>
              <a:rPr lang="en-US" sz="1000" b="1" i="1" dirty="0">
                <a:solidFill>
                  <a:srgbClr val="2F5496"/>
                </a:solidFill>
                <a:effectLst/>
                <a:latin typeface="Calibri" panose="020F0502020204030204" pitchFamily="34" charset="0"/>
              </a:rPr>
              <a:t>4. Cross-Cloud and Cross-Region Sharing</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Snowflake enables seamless data sharing </a:t>
            </a:r>
            <a:r>
              <a:rPr lang="en-US" sz="1000" b="1" dirty="0">
                <a:effectLst/>
                <a:latin typeface="Calibri" panose="020F0502020204030204" pitchFamily="34" charset="0"/>
              </a:rPr>
              <a:t>across different cloud providers</a:t>
            </a:r>
            <a:r>
              <a:rPr lang="en-US" sz="1000" dirty="0">
                <a:effectLst/>
                <a:latin typeface="Calibri" panose="020F0502020204030204" pitchFamily="34" charset="0"/>
              </a:rPr>
              <a:t> (AWS, Azure, GCP) and </a:t>
            </a:r>
            <a:r>
              <a:rPr lang="en-US" sz="1000" b="1" dirty="0">
                <a:effectLst/>
                <a:latin typeface="Calibri" panose="020F0502020204030204" pitchFamily="34" charset="0"/>
              </a:rPr>
              <a:t>across different regions</a:t>
            </a:r>
            <a:r>
              <a:rPr lang="en-US" sz="1000" dirty="0">
                <a:effectLst/>
                <a:latin typeface="Calibri" panose="020F0502020204030204" pitchFamily="34" charset="0"/>
              </a:rPr>
              <a:t>. This means you don’t have to worry about </a:t>
            </a:r>
            <a:r>
              <a:rPr lang="en-US" sz="1000" b="1" dirty="0">
                <a:effectLst/>
                <a:latin typeface="Calibri" panose="020F0502020204030204" pitchFamily="34" charset="0"/>
              </a:rPr>
              <a:t>data transfers or compatibility issues</a:t>
            </a:r>
            <a:r>
              <a:rPr lang="en-US" sz="1000" dirty="0">
                <a:effectLst/>
                <a:latin typeface="Calibri" panose="020F0502020204030204" pitchFamily="34" charset="0"/>
              </a:rPr>
              <a:t>—Snowflake handles everything in the background.</a:t>
            </a:r>
          </a:p>
          <a:p>
            <a:pPr marL="0" marR="0">
              <a:spcBef>
                <a:spcPts val="0"/>
              </a:spcBef>
              <a:spcAft>
                <a:spcPts val="0"/>
              </a:spcAft>
            </a:pPr>
            <a:r>
              <a:rPr lang="en-US" sz="1000" b="1" dirty="0">
                <a:solidFill>
                  <a:srgbClr val="1F3763"/>
                </a:solidFill>
                <a:effectLst/>
                <a:latin typeface="Calibri" panose="020F0502020204030204" pitchFamily="34" charset="0"/>
              </a:rPr>
              <a:t>Types of Data Sharing in Snowflake</a:t>
            </a:r>
          </a:p>
          <a:p>
            <a:pPr>
              <a:spcBef>
                <a:spcPts val="500"/>
              </a:spcBef>
              <a:spcAft>
                <a:spcPts val="500"/>
              </a:spcAft>
            </a:pPr>
            <a:r>
              <a:rPr lang="en-US" sz="1000" dirty="0">
                <a:effectLst/>
                <a:latin typeface="Calibri" panose="020F0502020204030204" pitchFamily="34" charset="0"/>
              </a:rPr>
              <a:t>Now, let’s explore the different ways you can share data in Snowflake.</a:t>
            </a:r>
          </a:p>
          <a:p>
            <a:pPr marL="0" marR="0">
              <a:spcBef>
                <a:spcPts val="0"/>
              </a:spcBef>
              <a:spcAft>
                <a:spcPts val="0"/>
              </a:spcAft>
            </a:pPr>
            <a:r>
              <a:rPr lang="en-US" sz="1000" b="1" i="1" dirty="0">
                <a:solidFill>
                  <a:srgbClr val="2F5496"/>
                </a:solidFill>
                <a:effectLst/>
                <a:latin typeface="Calibri" panose="020F0502020204030204" pitchFamily="34" charset="0"/>
              </a:rPr>
              <a:t>1. Direct Share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This allows you to </a:t>
            </a:r>
            <a:r>
              <a:rPr lang="en-US" sz="1000" b="1" dirty="0">
                <a:effectLst/>
                <a:latin typeface="Calibri" panose="020F0502020204030204" pitchFamily="34" charset="0"/>
              </a:rPr>
              <a:t>share specific database objects</a:t>
            </a:r>
            <a:r>
              <a:rPr lang="en-US" sz="1000" dirty="0">
                <a:effectLst/>
                <a:latin typeface="Calibri" panose="020F0502020204030204" pitchFamily="34" charset="0"/>
              </a:rPr>
              <a:t> with another Snowflake account. You can share data </a:t>
            </a:r>
            <a:r>
              <a:rPr lang="en-US" sz="1000" b="1" dirty="0">
                <a:effectLst/>
                <a:latin typeface="Calibri" panose="020F0502020204030204" pitchFamily="34" charset="0"/>
              </a:rPr>
              <a:t>one-to-one</a:t>
            </a:r>
            <a:r>
              <a:rPr lang="en-US" sz="1000" dirty="0">
                <a:effectLst/>
                <a:latin typeface="Calibri" panose="020F0502020204030204" pitchFamily="34" charset="0"/>
              </a:rPr>
              <a:t> or </a:t>
            </a:r>
            <a:r>
              <a:rPr lang="en-US" sz="1000" b="1" dirty="0">
                <a:effectLst/>
                <a:latin typeface="Calibri" panose="020F0502020204030204" pitchFamily="34" charset="0"/>
              </a:rPr>
              <a:t>one-to-many</a:t>
            </a:r>
            <a:r>
              <a:rPr lang="en-US" sz="1000" dirty="0">
                <a:effectLst/>
                <a:latin typeface="Calibri" panose="020F0502020204030204" pitchFamily="34" charset="0"/>
              </a:rPr>
              <a:t> while maintaining full control over access permissions.</a:t>
            </a:r>
          </a:p>
          <a:p>
            <a:pPr marL="0" marR="0">
              <a:spcBef>
                <a:spcPts val="0"/>
              </a:spcBef>
              <a:spcAft>
                <a:spcPts val="0"/>
              </a:spcAft>
            </a:pPr>
            <a:r>
              <a:rPr lang="en-US" sz="1000" b="1" i="1" dirty="0">
                <a:solidFill>
                  <a:srgbClr val="2F5496"/>
                </a:solidFill>
                <a:effectLst/>
                <a:latin typeface="Calibri" panose="020F0502020204030204" pitchFamily="34" charset="0"/>
              </a:rPr>
              <a:t>2. Data Exchange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This feature allows you to </a:t>
            </a:r>
            <a:r>
              <a:rPr lang="en-US" sz="1000" b="1" dirty="0">
                <a:effectLst/>
                <a:latin typeface="Calibri" panose="020F0502020204030204" pitchFamily="34" charset="0"/>
              </a:rPr>
              <a:t>create a private data marketplace</a:t>
            </a:r>
            <a:r>
              <a:rPr lang="en-US" sz="1000" dirty="0">
                <a:effectLst/>
                <a:latin typeface="Calibri" panose="020F0502020204030204" pitchFamily="34" charset="0"/>
              </a:rPr>
              <a:t>, where multiple consumers can access and use shared datasets. It’s ideal for organizations that need to </a:t>
            </a:r>
            <a:r>
              <a:rPr lang="en-US" sz="1000" b="1" dirty="0">
                <a:effectLst/>
                <a:latin typeface="Calibri" panose="020F0502020204030204" pitchFamily="34" charset="0"/>
              </a:rPr>
              <a:t>collaborate internally or with partners</a:t>
            </a:r>
            <a:r>
              <a:rPr lang="en-US" sz="1000" dirty="0">
                <a:effectLst/>
                <a:latin typeface="Calibri" panose="020F0502020204030204" pitchFamily="34" charset="0"/>
              </a:rPr>
              <a:t>.</a:t>
            </a:r>
          </a:p>
          <a:p>
            <a:pPr marL="0" marR="0">
              <a:spcBef>
                <a:spcPts val="0"/>
              </a:spcBef>
              <a:spcAft>
                <a:spcPts val="0"/>
              </a:spcAft>
            </a:pPr>
            <a:r>
              <a:rPr lang="en-US" sz="1000" b="1" i="1" dirty="0">
                <a:solidFill>
                  <a:srgbClr val="2F5496"/>
                </a:solidFill>
                <a:effectLst/>
                <a:latin typeface="Calibri" panose="020F0502020204030204" pitchFamily="34" charset="0"/>
              </a:rPr>
              <a:t>3. Listings (New in 2024)</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Snowflake now offers </a:t>
            </a:r>
            <a:r>
              <a:rPr lang="en-US" sz="1000" b="1" dirty="0">
                <a:effectLst/>
                <a:latin typeface="Calibri" panose="020F0502020204030204" pitchFamily="34" charset="0"/>
              </a:rPr>
              <a:t>Listings</a:t>
            </a:r>
            <a:r>
              <a:rPr lang="en-US" sz="1000" dirty="0">
                <a:effectLst/>
                <a:latin typeface="Calibri" panose="020F0502020204030204" pitchFamily="34" charset="0"/>
              </a:rPr>
              <a:t>, an enhanced version of data sharing that includes </a:t>
            </a:r>
            <a:r>
              <a:rPr lang="en-US" sz="1000" b="1" dirty="0">
                <a:effectLst/>
                <a:latin typeface="Calibri" panose="020F0502020204030204" pitchFamily="34" charset="0"/>
              </a:rPr>
              <a:t>metadata, documentation, and controlled access</a:t>
            </a:r>
            <a:r>
              <a:rPr lang="en-US" sz="1000" dirty="0">
                <a:effectLst/>
                <a:latin typeface="Calibri" panose="020F0502020204030204" pitchFamily="34" charset="0"/>
              </a:rPr>
              <a:t>. Listings allow you to </a:t>
            </a:r>
            <a:r>
              <a:rPr lang="en-US" sz="1000" b="1" dirty="0">
                <a:effectLst/>
                <a:latin typeface="Calibri" panose="020F0502020204030204" pitchFamily="34" charset="0"/>
              </a:rPr>
              <a:t>share data publicly or privately</a:t>
            </a:r>
            <a:r>
              <a:rPr lang="en-US" sz="1000" dirty="0">
                <a:effectLst/>
                <a:latin typeface="Calibri" panose="020F0502020204030204" pitchFamily="34" charset="0"/>
              </a:rPr>
              <a:t>, making it easier to manage and distribute datasets.</a:t>
            </a:r>
          </a:p>
          <a:p>
            <a:pPr marL="0" marR="0">
              <a:spcBef>
                <a:spcPts val="0"/>
              </a:spcBef>
              <a:spcAft>
                <a:spcPts val="0"/>
              </a:spcAft>
            </a:pPr>
            <a:r>
              <a:rPr lang="en-US" sz="1000" b="1" i="1" dirty="0">
                <a:solidFill>
                  <a:srgbClr val="2F5496"/>
                </a:solidFill>
                <a:effectLst/>
                <a:latin typeface="Calibri" panose="020F0502020204030204" pitchFamily="34" charset="0"/>
              </a:rPr>
              <a:t>4. Snowflake Data Marketplace</a:t>
            </a:r>
            <a:endParaRPr lang="en-US" sz="1000" b="1" dirty="0">
              <a:solidFill>
                <a:srgbClr val="2F5496"/>
              </a:solidFill>
              <a:effectLst/>
              <a:latin typeface="Calibri" panose="020F0502020204030204" pitchFamily="34" charset="0"/>
            </a:endParaRPr>
          </a:p>
          <a:p>
            <a:pPr>
              <a:spcBef>
                <a:spcPts val="500"/>
              </a:spcBef>
              <a:spcAft>
                <a:spcPts val="500"/>
              </a:spcAft>
            </a:pPr>
            <a:r>
              <a:rPr lang="en-US" sz="1000" dirty="0">
                <a:effectLst/>
                <a:latin typeface="Calibri" panose="020F0502020204030204" pitchFamily="34" charset="0"/>
              </a:rPr>
              <a:t>This is a </a:t>
            </a:r>
            <a:r>
              <a:rPr lang="en-US" sz="1000" b="1" dirty="0">
                <a:effectLst/>
                <a:latin typeface="Calibri" panose="020F0502020204030204" pitchFamily="34" charset="0"/>
              </a:rPr>
              <a:t>public marketplace</a:t>
            </a:r>
            <a:r>
              <a:rPr lang="en-US" sz="1000" dirty="0">
                <a:effectLst/>
                <a:latin typeface="Calibri" panose="020F0502020204030204" pitchFamily="34" charset="0"/>
              </a:rPr>
              <a:t> where businesses can </a:t>
            </a:r>
            <a:r>
              <a:rPr lang="en-US" sz="1000" b="1" dirty="0">
                <a:effectLst/>
                <a:latin typeface="Calibri" panose="020F0502020204030204" pitchFamily="34" charset="0"/>
              </a:rPr>
              <a:t>buy and sell datasets</a:t>
            </a:r>
            <a:r>
              <a:rPr lang="en-US" sz="1000" dirty="0">
                <a:effectLst/>
                <a:latin typeface="Calibri" panose="020F0502020204030204" pitchFamily="34" charset="0"/>
              </a:rPr>
              <a:t> across different industries. Whether you need </a:t>
            </a:r>
            <a:r>
              <a:rPr lang="en-US" sz="1000" b="1" dirty="0">
                <a:effectLst/>
                <a:latin typeface="Calibri" panose="020F0502020204030204" pitchFamily="34" charset="0"/>
              </a:rPr>
              <a:t>financial data, weather trends, or healthcare analytics</a:t>
            </a:r>
            <a:r>
              <a:rPr lang="en-US" sz="1000" dirty="0">
                <a:effectLst/>
                <a:latin typeface="Calibri" panose="020F0502020204030204" pitchFamily="34" charset="0"/>
              </a:rPr>
              <a:t>, you can find trusted datasets from multiple providers.</a:t>
            </a:r>
          </a:p>
          <a:p>
            <a:pPr marL="0" marR="0">
              <a:spcBef>
                <a:spcPts val="0"/>
              </a:spcBef>
              <a:spcAft>
                <a:spcPts val="0"/>
              </a:spcAft>
            </a:pPr>
            <a:r>
              <a:rPr lang="en-US" sz="1000" b="1" dirty="0">
                <a:solidFill>
                  <a:srgbClr val="1F3763"/>
                </a:solidFill>
                <a:effectLst/>
                <a:latin typeface="Calibri" panose="020F0502020204030204" pitchFamily="34" charset="0"/>
              </a:rPr>
              <a:t>Final Thoughts</a:t>
            </a:r>
          </a:p>
          <a:p>
            <a:pPr>
              <a:spcBef>
                <a:spcPts val="500"/>
              </a:spcBef>
              <a:spcAft>
                <a:spcPts val="500"/>
              </a:spcAft>
            </a:pPr>
            <a:r>
              <a:rPr lang="en-US" sz="1000" dirty="0">
                <a:effectLst/>
                <a:latin typeface="Calibri" panose="020F0502020204030204" pitchFamily="34" charset="0"/>
              </a:rPr>
              <a:t>Snowflake’s </a:t>
            </a:r>
            <a:r>
              <a:rPr lang="en-US" sz="1000" b="1" dirty="0">
                <a:effectLst/>
                <a:latin typeface="Calibri" panose="020F0502020204030204" pitchFamily="34" charset="0"/>
              </a:rPr>
              <a:t>Data Sharing capabilities</a:t>
            </a:r>
            <a:r>
              <a:rPr lang="en-US" sz="1000" dirty="0">
                <a:effectLst/>
                <a:latin typeface="Calibri" panose="020F0502020204030204" pitchFamily="34" charset="0"/>
              </a:rPr>
              <a:t> provide a </a:t>
            </a:r>
            <a:r>
              <a:rPr lang="en-US" sz="1000" b="1" dirty="0">
                <a:effectLst/>
                <a:latin typeface="Calibri" panose="020F0502020204030204" pitchFamily="34" charset="0"/>
              </a:rPr>
              <a:t>secure, cost-effective, and real-time</a:t>
            </a:r>
            <a:r>
              <a:rPr lang="en-US" sz="1000" dirty="0">
                <a:effectLst/>
                <a:latin typeface="Calibri" panose="020F0502020204030204" pitchFamily="34" charset="0"/>
              </a:rPr>
              <a:t> way to </a:t>
            </a:r>
            <a:r>
              <a:rPr lang="en-US" sz="1000" b="1" dirty="0">
                <a:effectLst/>
                <a:latin typeface="Calibri" panose="020F0502020204030204" pitchFamily="34" charset="0"/>
              </a:rPr>
              <a:t>collaborate with data</a:t>
            </a:r>
            <a:r>
              <a:rPr lang="en-US" sz="1000" dirty="0">
                <a:effectLst/>
                <a:latin typeface="Calibri" panose="020F0502020204030204" pitchFamily="34" charset="0"/>
              </a:rPr>
              <a:t>. Whether you’re </a:t>
            </a:r>
            <a:r>
              <a:rPr lang="en-US" sz="1000" b="1" dirty="0">
                <a:effectLst/>
                <a:latin typeface="Calibri" panose="020F0502020204030204" pitchFamily="34" charset="0"/>
              </a:rPr>
              <a:t>sharing within your organization, across different accounts, or monetizing data</a:t>
            </a:r>
            <a:r>
              <a:rPr lang="en-US" sz="1000" dirty="0">
                <a:effectLst/>
                <a:latin typeface="Calibri" panose="020F0502020204030204" pitchFamily="34" charset="0"/>
              </a:rPr>
              <a:t>, Snowflake makes it effortless.</a:t>
            </a:r>
          </a:p>
          <a:p>
            <a:pPr>
              <a:spcBef>
                <a:spcPts val="500"/>
              </a:spcBef>
              <a:spcAft>
                <a:spcPts val="500"/>
              </a:spcAft>
            </a:pPr>
            <a:r>
              <a:rPr lang="en-US" sz="1000" dirty="0">
                <a:effectLst/>
                <a:latin typeface="Calibri" panose="020F0502020204030204" pitchFamily="34" charset="0"/>
              </a:rPr>
              <a:t>Thanks for joining, and let’s move on to best practices for managing data sharing efficiently!"</a:t>
            </a:r>
          </a:p>
          <a:p>
            <a:endParaRPr lang="en-US" dirty="0"/>
          </a:p>
        </p:txBody>
      </p:sp>
      <p:sp>
        <p:nvSpPr>
          <p:cNvPr id="4" name="Slide Number Placeholder 3"/>
          <p:cNvSpPr>
            <a:spLocks noGrp="1"/>
          </p:cNvSpPr>
          <p:nvPr>
            <p:ph type="sldNum" sz="quarter" idx="5"/>
          </p:nvPr>
        </p:nvSpPr>
        <p:spPr/>
        <p:txBody>
          <a:bodyPr/>
          <a:lstStyle/>
          <a:p>
            <a:fld id="{9ACE5CAB-E874-44F5-81B3-3CBBB5F61646}" type="slidenum">
              <a:rPr lang="en-US" smtClean="0"/>
              <a:t>9</a:t>
            </a:fld>
            <a:endParaRPr lang="en-US"/>
          </a:p>
        </p:txBody>
      </p:sp>
    </p:spTree>
    <p:extLst>
      <p:ext uri="{BB962C8B-B14F-4D97-AF65-F5344CB8AC3E}">
        <p14:creationId xmlns:p14="http://schemas.microsoft.com/office/powerpoint/2010/main" val="52435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C261-7C83-498D-44DF-02DCCE166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AE69B-3329-5C05-C06B-E4EA725D4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367C7-B89E-1B5D-D612-AAABF725A911}"/>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5" name="Footer Placeholder 4">
            <a:extLst>
              <a:ext uri="{FF2B5EF4-FFF2-40B4-BE49-F238E27FC236}">
                <a16:creationId xmlns:a16="http://schemas.microsoft.com/office/drawing/2014/main" id="{96917F48-7931-A734-37D7-396474033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9BDFC-4E8F-33CB-9E5D-10C6903DA088}"/>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224181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978-AA3F-DB9E-D12B-A0A87B280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823DE-486C-50C1-9362-0DE30D6B2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34036-DFBD-9EC4-0845-86B050D46B84}"/>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5" name="Footer Placeholder 4">
            <a:extLst>
              <a:ext uri="{FF2B5EF4-FFF2-40B4-BE49-F238E27FC236}">
                <a16:creationId xmlns:a16="http://schemas.microsoft.com/office/drawing/2014/main" id="{77303401-75E5-3170-703C-592460C84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C0D52-56F8-C11A-F90B-71A82ED41E9D}"/>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381096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DED90-B90A-52EF-3AF4-C51F0AE7F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D7ECA-D9C6-2B29-7885-53BB5ADBA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39816-E2BF-7556-24C3-1C832C8613BF}"/>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5" name="Footer Placeholder 4">
            <a:extLst>
              <a:ext uri="{FF2B5EF4-FFF2-40B4-BE49-F238E27FC236}">
                <a16:creationId xmlns:a16="http://schemas.microsoft.com/office/drawing/2014/main" id="{1E9BE0BE-E7F3-2649-0047-2658C067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CFF3C-F7A0-BDA0-C87B-2723B747E90A}"/>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413187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45AF-1D2D-9848-A327-91D8C6FD2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6B3C-CCA1-5DAB-F4CB-15FBE6FA0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65274-732A-1033-BBB1-E41406617CBD}"/>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5" name="Footer Placeholder 4">
            <a:extLst>
              <a:ext uri="{FF2B5EF4-FFF2-40B4-BE49-F238E27FC236}">
                <a16:creationId xmlns:a16="http://schemas.microsoft.com/office/drawing/2014/main" id="{12B2FE62-234E-252B-C98C-B1CD814EA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91DDF-2F46-A66B-E851-DFF203188BEA}"/>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14343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E2B3-C465-9FAF-FB30-028441F50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B4E35-BD32-BF2E-E90C-DAA2FF0D3A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2F62F-C06B-7915-78A9-5BC9809ECBEC}"/>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5" name="Footer Placeholder 4">
            <a:extLst>
              <a:ext uri="{FF2B5EF4-FFF2-40B4-BE49-F238E27FC236}">
                <a16:creationId xmlns:a16="http://schemas.microsoft.com/office/drawing/2014/main" id="{9E7FEF94-508C-0B1A-DA78-4BAA8CF44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C52C5-F246-A194-D7C5-4ED7CA72FBA3}"/>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66409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387F-BB5E-6E30-0E50-D57AB76EB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0CAC-6EE1-10DF-7869-F839B18F9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8375E-66C2-6964-CDA5-627AFEBF05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393975-245B-B0CC-6FC0-28283C56FA0E}"/>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6" name="Footer Placeholder 5">
            <a:extLst>
              <a:ext uri="{FF2B5EF4-FFF2-40B4-BE49-F238E27FC236}">
                <a16:creationId xmlns:a16="http://schemas.microsoft.com/office/drawing/2014/main" id="{B3BDED87-F135-EB18-F027-524FCC2DD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16C6F-451C-4FA3-2280-58CEC02984A7}"/>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123949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BEDF-9983-EF4F-F2B5-7E6D48B64F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5EEC1-DD60-C928-7236-DEF7D6356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577B5-CE74-0EF6-207B-E1DA93A05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E7559-B324-3E52-43CC-3FF81820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A035D-7C81-9A0D-212A-22FBB0B6E7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D8A03-D938-1A20-44A6-769C53AF42E2}"/>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8" name="Footer Placeholder 7">
            <a:extLst>
              <a:ext uri="{FF2B5EF4-FFF2-40B4-BE49-F238E27FC236}">
                <a16:creationId xmlns:a16="http://schemas.microsoft.com/office/drawing/2014/main" id="{06E31B5E-2AAB-2A5B-C885-87B5046B7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CFDE70-200A-3D4C-235C-55DD7250DA2E}"/>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423651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A272-C6D7-6254-AE2D-DFA492C69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83AEC7-AD04-A0CA-EF12-9BF8F752BBE8}"/>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4" name="Footer Placeholder 3">
            <a:extLst>
              <a:ext uri="{FF2B5EF4-FFF2-40B4-BE49-F238E27FC236}">
                <a16:creationId xmlns:a16="http://schemas.microsoft.com/office/drawing/2014/main" id="{3030EDD9-1505-D32E-8F34-E840D098E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1FB86-33A8-431C-AE85-6334E087A3F3}"/>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293903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43A37F-291F-8215-4A46-2001B2249FC5}"/>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3" name="Footer Placeholder 2">
            <a:extLst>
              <a:ext uri="{FF2B5EF4-FFF2-40B4-BE49-F238E27FC236}">
                <a16:creationId xmlns:a16="http://schemas.microsoft.com/office/drawing/2014/main" id="{3054D659-A0F1-DEA9-13A6-11BAF4C97C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1F5D6-7395-89FE-460F-ED53B93047B4}"/>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13122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E12F-208F-9422-4721-4DDCF3F7E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1BED7-3535-D62E-210B-2AA2B8E12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3A913B-E4C0-A529-AB90-69C2C59CF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4B94F-28CF-C0F0-05FA-2BC235983C16}"/>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6" name="Footer Placeholder 5">
            <a:extLst>
              <a:ext uri="{FF2B5EF4-FFF2-40B4-BE49-F238E27FC236}">
                <a16:creationId xmlns:a16="http://schemas.microsoft.com/office/drawing/2014/main" id="{CE5E24FE-6B86-0C4B-5423-9EEEBDA80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8FA49-F50B-D9B6-56F7-B69830B0BF6D}"/>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266005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E258-7B09-9CDD-3CE4-6230B60EC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9C5F6-BBD9-9FC6-5824-E3EEBB033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D0D2B9-BA84-5E6B-9BA7-FE8054163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652BD-4B75-4594-672A-AEEB5A4AF8E4}"/>
              </a:ext>
            </a:extLst>
          </p:cNvPr>
          <p:cNvSpPr>
            <a:spLocks noGrp="1"/>
          </p:cNvSpPr>
          <p:nvPr>
            <p:ph type="dt" sz="half" idx="10"/>
          </p:nvPr>
        </p:nvSpPr>
        <p:spPr/>
        <p:txBody>
          <a:bodyPr/>
          <a:lstStyle/>
          <a:p>
            <a:fld id="{5010D814-BE44-4CC1-88BB-83A4199CB268}" type="datetimeFigureOut">
              <a:rPr lang="en-US" smtClean="0"/>
              <a:t>2/6/2025</a:t>
            </a:fld>
            <a:endParaRPr lang="en-US"/>
          </a:p>
        </p:txBody>
      </p:sp>
      <p:sp>
        <p:nvSpPr>
          <p:cNvPr id="6" name="Footer Placeholder 5">
            <a:extLst>
              <a:ext uri="{FF2B5EF4-FFF2-40B4-BE49-F238E27FC236}">
                <a16:creationId xmlns:a16="http://schemas.microsoft.com/office/drawing/2014/main" id="{558B3A3A-7295-6CF8-86B3-6C251D6D6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3577C-F639-7D4D-8A40-60C5BF88EC13}"/>
              </a:ext>
            </a:extLst>
          </p:cNvPr>
          <p:cNvSpPr>
            <a:spLocks noGrp="1"/>
          </p:cNvSpPr>
          <p:nvPr>
            <p:ph type="sldNum" sz="quarter" idx="12"/>
          </p:nvPr>
        </p:nvSpPr>
        <p:spPr/>
        <p:txBody>
          <a:bodyPr/>
          <a:lstStyle/>
          <a:p>
            <a:fld id="{ED91A771-2250-471B-9268-79D50B55E0B0}" type="slidenum">
              <a:rPr lang="en-US" smtClean="0"/>
              <a:t>‹#›</a:t>
            </a:fld>
            <a:endParaRPr lang="en-US"/>
          </a:p>
        </p:txBody>
      </p:sp>
    </p:spTree>
    <p:extLst>
      <p:ext uri="{BB962C8B-B14F-4D97-AF65-F5344CB8AC3E}">
        <p14:creationId xmlns:p14="http://schemas.microsoft.com/office/powerpoint/2010/main" val="405604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190A2-518D-2CBE-A8C8-B57362BF1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3E35B-A9BA-56E8-5CD2-CCE821B96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655E1-1A3A-6062-04F2-E7C8DA648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10D814-BE44-4CC1-88BB-83A4199CB268}" type="datetimeFigureOut">
              <a:rPr lang="en-US" smtClean="0"/>
              <a:t>2/6/2025</a:t>
            </a:fld>
            <a:endParaRPr lang="en-US"/>
          </a:p>
        </p:txBody>
      </p:sp>
      <p:sp>
        <p:nvSpPr>
          <p:cNvPr id="5" name="Footer Placeholder 4">
            <a:extLst>
              <a:ext uri="{FF2B5EF4-FFF2-40B4-BE49-F238E27FC236}">
                <a16:creationId xmlns:a16="http://schemas.microsoft.com/office/drawing/2014/main" id="{8605AFA1-B746-3349-CCC8-08589D908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0BB5BE-3A57-B169-C0E5-AC82D90C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91A771-2250-471B-9268-79D50B55E0B0}" type="slidenum">
              <a:rPr lang="en-US" smtClean="0"/>
              <a:t>‹#›</a:t>
            </a:fld>
            <a:endParaRPr lang="en-US"/>
          </a:p>
        </p:txBody>
      </p:sp>
    </p:spTree>
    <p:extLst>
      <p:ext uri="{BB962C8B-B14F-4D97-AF65-F5344CB8AC3E}">
        <p14:creationId xmlns:p14="http://schemas.microsoft.com/office/powerpoint/2010/main" val="1150827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nowflake.com/en/data-cloud/pricing-op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DA5B9-4CCF-3672-F718-C45539B159E4}"/>
              </a:ext>
            </a:extLst>
          </p:cNvPr>
          <p:cNvSpPr>
            <a:spLocks noGrp="1"/>
          </p:cNvSpPr>
          <p:nvPr>
            <p:ph type="ctrTitle"/>
          </p:nvPr>
        </p:nvSpPr>
        <p:spPr>
          <a:xfrm>
            <a:off x="838200" y="451381"/>
            <a:ext cx="10512552" cy="4066540"/>
          </a:xfrm>
        </p:spPr>
        <p:txBody>
          <a:bodyPr anchor="b">
            <a:normAutofit/>
          </a:bodyPr>
          <a:lstStyle/>
          <a:p>
            <a:pPr algn="l"/>
            <a:r>
              <a:rPr lang="en-US" sz="6600"/>
              <a:t>Snowflake</a:t>
            </a:r>
          </a:p>
        </p:txBody>
      </p:sp>
      <p:sp>
        <p:nvSpPr>
          <p:cNvPr id="3" name="Subtitle 2">
            <a:extLst>
              <a:ext uri="{FF2B5EF4-FFF2-40B4-BE49-F238E27FC236}">
                <a16:creationId xmlns:a16="http://schemas.microsoft.com/office/drawing/2014/main" id="{AB38C8E0-2097-C221-422D-4757C47A9023}"/>
              </a:ext>
            </a:extLst>
          </p:cNvPr>
          <p:cNvSpPr>
            <a:spLocks noGrp="1"/>
          </p:cNvSpPr>
          <p:nvPr>
            <p:ph type="subTitle" idx="1"/>
          </p:nvPr>
        </p:nvSpPr>
        <p:spPr>
          <a:xfrm>
            <a:off x="838199" y="4983276"/>
            <a:ext cx="10512552" cy="1126680"/>
          </a:xfrm>
        </p:spPr>
        <p:txBody>
          <a:bodyPr>
            <a:normAutofit/>
          </a:bodyPr>
          <a:lstStyle/>
          <a:p>
            <a:pPr algn="l"/>
            <a:r>
              <a:rPr lang="en-US" dirty="0"/>
              <a:t>Elan Shanmugam</a:t>
            </a:r>
            <a:endParaRPr lang="en-US"/>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9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40B40-B925-7916-B0EA-27C55B5A03A4}"/>
              </a:ext>
            </a:extLst>
          </p:cNvPr>
          <p:cNvSpPr>
            <a:spLocks noGrp="1"/>
          </p:cNvSpPr>
          <p:nvPr>
            <p:ph type="title"/>
          </p:nvPr>
        </p:nvSpPr>
        <p:spPr>
          <a:xfrm>
            <a:off x="630936" y="640080"/>
            <a:ext cx="4818888" cy="1481328"/>
          </a:xfrm>
        </p:spPr>
        <p:txBody>
          <a:bodyPr anchor="b">
            <a:normAutofit/>
          </a:bodyPr>
          <a:lstStyle/>
          <a:p>
            <a:r>
              <a:rPr lang="en-US" sz="5400"/>
              <a:t>Monitoring</a:t>
            </a:r>
          </a:p>
        </p:txBody>
      </p:sp>
      <p:sp>
        <p:nvSpPr>
          <p:cNvPr id="410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55489B-1F76-C025-53E2-8FEC9B478A37}"/>
              </a:ext>
            </a:extLst>
          </p:cNvPr>
          <p:cNvSpPr>
            <a:spLocks noGrp="1"/>
          </p:cNvSpPr>
          <p:nvPr>
            <p:ph idx="1"/>
          </p:nvPr>
        </p:nvSpPr>
        <p:spPr>
          <a:xfrm>
            <a:off x="630936" y="2660904"/>
            <a:ext cx="4818888" cy="3547872"/>
          </a:xfrm>
        </p:spPr>
        <p:txBody>
          <a:bodyPr anchor="t">
            <a:normAutofit/>
          </a:bodyPr>
          <a:lstStyle/>
          <a:p>
            <a:r>
              <a:rPr lang="en-US" sz="1500" dirty="0"/>
              <a:t>Query History &amp; Performance Profiling</a:t>
            </a:r>
          </a:p>
          <a:p>
            <a:r>
              <a:rPr lang="en-US" sz="1500" dirty="0"/>
              <a:t>Resource Monitors (Cost Control)</a:t>
            </a:r>
          </a:p>
          <a:p>
            <a:r>
              <a:rPr lang="en-US" sz="1500" dirty="0" err="1"/>
              <a:t>Account_Usage</a:t>
            </a:r>
            <a:r>
              <a:rPr lang="en-US" sz="1500" dirty="0"/>
              <a:t> &amp; </a:t>
            </a:r>
            <a:r>
              <a:rPr lang="en-US" sz="1500" dirty="0" err="1"/>
              <a:t>Information_Schema</a:t>
            </a:r>
            <a:r>
              <a:rPr lang="en-US" sz="1500" dirty="0"/>
              <a:t> Views</a:t>
            </a:r>
          </a:p>
          <a:p>
            <a:r>
              <a:rPr lang="en-US" sz="1500" dirty="0"/>
              <a:t>Usage Dashboard (Compute, Storage, Query Execution)</a:t>
            </a:r>
          </a:p>
          <a:p>
            <a:endParaRPr lang="en-US" sz="1500" dirty="0"/>
          </a:p>
          <a:p>
            <a:endParaRPr lang="en-US" sz="1500" dirty="0"/>
          </a:p>
          <a:p>
            <a:endParaRPr lang="en-US" sz="1500" dirty="0"/>
          </a:p>
          <a:p>
            <a:endParaRPr lang="en-US" sz="1500" dirty="0"/>
          </a:p>
          <a:p>
            <a:r>
              <a:rPr lang="en-US" sz="1500" dirty="0"/>
              <a:t>https://www.sigmacomputing.com/resources/library/snowflake-performance-monitoring</a:t>
            </a:r>
          </a:p>
        </p:txBody>
      </p:sp>
      <p:pic>
        <p:nvPicPr>
          <p:cNvPr id="4098" name="Picture 2">
            <a:extLst>
              <a:ext uri="{FF2B5EF4-FFF2-40B4-BE49-F238E27FC236}">
                <a16:creationId xmlns:a16="http://schemas.microsoft.com/office/drawing/2014/main" id="{BD9ECA89-C7F6-00A8-7928-D803394870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4248" y="1009109"/>
            <a:ext cx="5458968" cy="519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5F4D7-914A-8249-D89D-1D8FA530A5CD}"/>
              </a:ext>
            </a:extLst>
          </p:cNvPr>
          <p:cNvSpPr>
            <a:spLocks noGrp="1"/>
          </p:cNvSpPr>
          <p:nvPr>
            <p:ph type="title"/>
          </p:nvPr>
        </p:nvSpPr>
        <p:spPr>
          <a:xfrm>
            <a:off x="838200" y="365125"/>
            <a:ext cx="10515600" cy="1325563"/>
          </a:xfrm>
        </p:spPr>
        <p:txBody>
          <a:bodyPr>
            <a:normAutofit/>
          </a:bodyPr>
          <a:lstStyle/>
          <a:p>
            <a:r>
              <a:rPr lang="en-US" sz="5400" dirty="0"/>
              <a:t>Introduction</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06000515-D9FC-201A-62E6-EF2B4A31A57D}"/>
              </a:ext>
            </a:extLst>
          </p:cNvPr>
          <p:cNvSpPr>
            <a:spLocks noGrp="1"/>
          </p:cNvSpPr>
          <p:nvPr>
            <p:ph idx="1"/>
          </p:nvPr>
        </p:nvSpPr>
        <p:spPr>
          <a:xfrm>
            <a:off x="838200" y="1929384"/>
            <a:ext cx="10515600" cy="4251960"/>
          </a:xfrm>
        </p:spPr>
        <p:txBody>
          <a:bodyPr>
            <a:normAutofit/>
          </a:bodyPr>
          <a:lstStyle/>
          <a:p>
            <a:r>
              <a:rPr lang="en-US" sz="1600" dirty="0">
                <a:latin typeface="Poppins Light" pitchFamily="2" charset="0"/>
                <a:cs typeface="Poppins Light" pitchFamily="2" charset="0"/>
              </a:rPr>
              <a:t>Founded in 2012, cloud native data platform that provides SAAS offering for Data warehousing and  analytics</a:t>
            </a:r>
          </a:p>
          <a:p>
            <a:r>
              <a:rPr lang="en-US" sz="1600" dirty="0">
                <a:latin typeface="Poppins Light" pitchFamily="2" charset="0"/>
                <a:cs typeface="Poppins Light" pitchFamily="2" charset="0"/>
              </a:rPr>
              <a:t>Decoupled Compute &amp; Storage  for scalability.</a:t>
            </a:r>
          </a:p>
          <a:p>
            <a:r>
              <a:rPr lang="en-US" sz="1600" dirty="0">
                <a:latin typeface="Poppins Light" pitchFamily="2" charset="0"/>
                <a:cs typeface="Poppins Light" pitchFamily="2" charset="0"/>
              </a:rPr>
              <a:t>Multi-cluster warehouse for concurrency</a:t>
            </a:r>
          </a:p>
          <a:p>
            <a:r>
              <a:rPr lang="en-US" sz="1600" dirty="0">
                <a:latin typeface="Poppins Light" pitchFamily="2" charset="0"/>
                <a:cs typeface="Poppins Light" pitchFamily="2" charset="0"/>
              </a:rPr>
              <a:t>Fully managed (No Admin Overhead)</a:t>
            </a:r>
          </a:p>
          <a:p>
            <a:r>
              <a:rPr lang="en-US" sz="1600" dirty="0">
                <a:latin typeface="Poppins Light" pitchFamily="2" charset="0"/>
                <a:cs typeface="Poppins Light" pitchFamily="2" charset="0"/>
              </a:rPr>
              <a:t>Supports structured and semi-structured data</a:t>
            </a:r>
          </a:p>
          <a:p>
            <a:r>
              <a:rPr lang="en-US" sz="1600" dirty="0">
                <a:latin typeface="Poppins Light" pitchFamily="2" charset="0"/>
                <a:cs typeface="Poppins Light" pitchFamily="2" charset="0"/>
              </a:rPr>
              <a:t>Built in security compliance</a:t>
            </a:r>
          </a:p>
          <a:p>
            <a:r>
              <a:rPr lang="en-US" sz="1600" dirty="0">
                <a:latin typeface="Poppins Light" pitchFamily="2" charset="0"/>
                <a:cs typeface="Poppins Light" pitchFamily="2" charset="0"/>
              </a:rPr>
              <a:t>Time travel &amp; Fail Safe</a:t>
            </a:r>
          </a:p>
          <a:p>
            <a:r>
              <a:rPr lang="en-US" sz="1600" dirty="0">
                <a:latin typeface="Poppins Light" pitchFamily="2" charset="0"/>
                <a:cs typeface="Poppins Light" pitchFamily="2" charset="0"/>
              </a:rPr>
              <a:t>Data Sharing and collaboration</a:t>
            </a:r>
          </a:p>
          <a:p>
            <a:r>
              <a:rPr lang="en-US" sz="1600" dirty="0">
                <a:latin typeface="Poppins Light" pitchFamily="2" charset="0"/>
                <a:cs typeface="Poppins Light" pitchFamily="2" charset="0"/>
              </a:rPr>
              <a:t>Pay as you go pricing</a:t>
            </a:r>
          </a:p>
          <a:p>
            <a:r>
              <a:rPr lang="en-US" sz="1600" dirty="0">
                <a:latin typeface="Poppins Light" pitchFamily="2" charset="0"/>
                <a:cs typeface="Poppins Light" pitchFamily="2" charset="0"/>
              </a:rPr>
              <a:t>Unified analytics and AI/ML Integration</a:t>
            </a:r>
          </a:p>
          <a:p>
            <a:pPr marL="0" indent="0">
              <a:buNone/>
            </a:pPr>
            <a:endParaRPr lang="en-US" sz="2200" dirty="0"/>
          </a:p>
        </p:txBody>
      </p:sp>
    </p:spTree>
    <p:extLst>
      <p:ext uri="{BB962C8B-B14F-4D97-AF65-F5344CB8AC3E}">
        <p14:creationId xmlns:p14="http://schemas.microsoft.com/office/powerpoint/2010/main" val="15184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72ED1-2D7D-142A-3D5E-C8FD17656559}"/>
              </a:ext>
            </a:extLst>
          </p:cNvPr>
          <p:cNvSpPr>
            <a:spLocks noGrp="1"/>
          </p:cNvSpPr>
          <p:nvPr>
            <p:ph type="title"/>
          </p:nvPr>
        </p:nvSpPr>
        <p:spPr>
          <a:xfrm>
            <a:off x="838200" y="365125"/>
            <a:ext cx="10515600" cy="1325563"/>
          </a:xfrm>
        </p:spPr>
        <p:txBody>
          <a:bodyPr>
            <a:normAutofit/>
          </a:bodyPr>
          <a:lstStyle/>
          <a:p>
            <a:r>
              <a:rPr lang="en-US" sz="5400" dirty="0"/>
              <a:t>Pricings &amp; Regions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6E20E3-326B-7583-B7A9-0528022590FC}"/>
              </a:ext>
            </a:extLst>
          </p:cNvPr>
          <p:cNvSpPr>
            <a:spLocks noGrp="1"/>
          </p:cNvSpPr>
          <p:nvPr>
            <p:ph idx="1"/>
          </p:nvPr>
        </p:nvSpPr>
        <p:spPr>
          <a:xfrm>
            <a:off x="838200" y="1929384"/>
            <a:ext cx="10515600" cy="4251960"/>
          </a:xfrm>
        </p:spPr>
        <p:txBody>
          <a:bodyPr>
            <a:normAutofit/>
          </a:bodyPr>
          <a:lstStyle/>
          <a:p>
            <a:r>
              <a:rPr lang="en-US" sz="2200" dirty="0"/>
              <a:t>Consumption based pricing Strategy.</a:t>
            </a:r>
          </a:p>
          <a:p>
            <a:r>
              <a:rPr lang="en-US" sz="2200" dirty="0"/>
              <a:t>Storage costs: ~$23/TB/Month (Compressed)</a:t>
            </a:r>
          </a:p>
          <a:p>
            <a:r>
              <a:rPr lang="en-US" sz="2200" dirty="0"/>
              <a:t>Compute costs: Pay per second(Virtual Warehouses)</a:t>
            </a:r>
          </a:p>
          <a:p>
            <a:r>
              <a:rPr lang="en-US" sz="2200" dirty="0"/>
              <a:t>Data Transfer: Free within region, $0.02-$0.09 per GB cross-region/cloud</a:t>
            </a:r>
          </a:p>
          <a:p>
            <a:r>
              <a:rPr lang="en-US" sz="2200" dirty="0"/>
              <a:t>Extra Features: </a:t>
            </a:r>
            <a:r>
              <a:rPr lang="en-US" sz="2200" dirty="0" err="1"/>
              <a:t>Snowpipe</a:t>
            </a:r>
            <a:r>
              <a:rPr lang="en-US" sz="2200" dirty="0"/>
              <a:t>, Materialized views, SOS, QAS </a:t>
            </a:r>
            <a:r>
              <a:rPr lang="en-US" sz="2200" dirty="0" err="1"/>
              <a:t>e.t.c</a:t>
            </a:r>
            <a:endParaRPr lang="en-US" sz="2200" dirty="0"/>
          </a:p>
          <a:p>
            <a:r>
              <a:rPr lang="en-US" sz="2200" dirty="0">
                <a:hlinkClick r:id="rId3"/>
              </a:rPr>
              <a:t>https://www.snowflake.com/en/data-cloud/pricing-options/</a:t>
            </a:r>
            <a:endParaRPr lang="en-US" sz="2200" dirty="0"/>
          </a:p>
          <a:p>
            <a:endParaRPr lang="en-US" sz="2200" dirty="0"/>
          </a:p>
        </p:txBody>
      </p:sp>
    </p:spTree>
    <p:extLst>
      <p:ext uri="{BB962C8B-B14F-4D97-AF65-F5344CB8AC3E}">
        <p14:creationId xmlns:p14="http://schemas.microsoft.com/office/powerpoint/2010/main" val="385898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72ED1-2D7D-142A-3D5E-C8FD17656559}"/>
              </a:ext>
            </a:extLst>
          </p:cNvPr>
          <p:cNvSpPr>
            <a:spLocks noGrp="1"/>
          </p:cNvSpPr>
          <p:nvPr>
            <p:ph type="title"/>
          </p:nvPr>
        </p:nvSpPr>
        <p:spPr>
          <a:xfrm>
            <a:off x="630936" y="639520"/>
            <a:ext cx="3429000" cy="1719072"/>
          </a:xfrm>
        </p:spPr>
        <p:txBody>
          <a:bodyPr anchor="b">
            <a:normAutofit/>
          </a:bodyPr>
          <a:lstStyle/>
          <a:p>
            <a:r>
              <a:rPr lang="en-US" sz="5000"/>
              <a:t>Architecture</a:t>
            </a:r>
          </a:p>
        </p:txBody>
      </p:sp>
      <p:sp>
        <p:nvSpPr>
          <p:cNvPr id="103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2579F8D6-B41C-0C7B-645F-358CC487E9FE}"/>
              </a:ext>
            </a:extLst>
          </p:cNvPr>
          <p:cNvGraphicFramePr>
            <a:graphicFrameLocks noGrp="1"/>
          </p:cNvGraphicFramePr>
          <p:nvPr>
            <p:ph idx="1"/>
            <p:extLst>
              <p:ext uri="{D42A27DB-BD31-4B8C-83A1-F6EECF244321}">
                <p14:modId xmlns:p14="http://schemas.microsoft.com/office/powerpoint/2010/main" val="717622142"/>
              </p:ext>
            </p:extLst>
          </p:nvPr>
        </p:nvGraphicFramePr>
        <p:xfrm>
          <a:off x="561315" y="2916935"/>
          <a:ext cx="4979406" cy="1809093"/>
        </p:xfrm>
        <a:graphic>
          <a:graphicData uri="http://schemas.openxmlformats.org/drawingml/2006/table">
            <a:tbl>
              <a:tblPr firstRow="1" bandRow="1">
                <a:tableStyleId>{00A15C55-8517-42AA-B614-E9B94910E393}</a:tableStyleId>
              </a:tblPr>
              <a:tblGrid>
                <a:gridCol w="1569813">
                  <a:extLst>
                    <a:ext uri="{9D8B030D-6E8A-4147-A177-3AD203B41FA5}">
                      <a16:colId xmlns:a16="http://schemas.microsoft.com/office/drawing/2014/main" val="2503356253"/>
                    </a:ext>
                  </a:extLst>
                </a:gridCol>
                <a:gridCol w="3409593">
                  <a:extLst>
                    <a:ext uri="{9D8B030D-6E8A-4147-A177-3AD203B41FA5}">
                      <a16:colId xmlns:a16="http://schemas.microsoft.com/office/drawing/2014/main" val="204558762"/>
                    </a:ext>
                  </a:extLst>
                </a:gridCol>
              </a:tblGrid>
              <a:tr h="351813">
                <a:tc>
                  <a:txBody>
                    <a:bodyPr/>
                    <a:lstStyle/>
                    <a:p>
                      <a:r>
                        <a:rPr lang="en-US" sz="1050" dirty="0"/>
                        <a:t> Layer</a:t>
                      </a:r>
                    </a:p>
                  </a:txBody>
                  <a:tcPr/>
                </a:tc>
                <a:tc>
                  <a:txBody>
                    <a:bodyPr/>
                    <a:lstStyle/>
                    <a:p>
                      <a:r>
                        <a:rPr lang="en-US" sz="1050" dirty="0"/>
                        <a:t> Description</a:t>
                      </a:r>
                    </a:p>
                  </a:txBody>
                  <a:tcPr/>
                </a:tc>
                <a:extLst>
                  <a:ext uri="{0D108BD9-81ED-4DB2-BD59-A6C34878D82A}">
                    <a16:rowId xmlns:a16="http://schemas.microsoft.com/office/drawing/2014/main" val="3607575787"/>
                  </a:ext>
                </a:extLst>
              </a:tr>
              <a:tr h="351813">
                <a:tc>
                  <a:txBody>
                    <a:bodyPr/>
                    <a:lstStyle/>
                    <a:p>
                      <a:r>
                        <a:rPr lang="en-US" sz="1050" dirty="0"/>
                        <a:t>Storage layer</a:t>
                      </a:r>
                    </a:p>
                  </a:txBody>
                  <a:tcPr/>
                </a:tc>
                <a:tc>
                  <a:txBody>
                    <a:bodyPr/>
                    <a:lstStyle/>
                    <a:p>
                      <a:r>
                        <a:rPr lang="en-US" sz="1050" dirty="0"/>
                        <a:t>Stores all data (Structured and Semi-Structured) in columnar format</a:t>
                      </a:r>
                    </a:p>
                  </a:txBody>
                  <a:tcPr/>
                </a:tc>
                <a:extLst>
                  <a:ext uri="{0D108BD9-81ED-4DB2-BD59-A6C34878D82A}">
                    <a16:rowId xmlns:a16="http://schemas.microsoft.com/office/drawing/2014/main" val="3787048925"/>
                  </a:ext>
                </a:extLst>
              </a:tr>
              <a:tr h="351813">
                <a:tc>
                  <a:txBody>
                    <a:bodyPr/>
                    <a:lstStyle/>
                    <a:p>
                      <a:r>
                        <a:rPr lang="en-US" sz="1050" dirty="0"/>
                        <a:t>Compute layer</a:t>
                      </a:r>
                    </a:p>
                  </a:txBody>
                  <a:tcPr/>
                </a:tc>
                <a:tc>
                  <a:txBody>
                    <a:bodyPr/>
                    <a:lstStyle/>
                    <a:p>
                      <a:r>
                        <a:rPr lang="en-US" sz="1050" dirty="0"/>
                        <a:t>Handles Query execution and data processing</a:t>
                      </a:r>
                    </a:p>
                  </a:txBody>
                  <a:tcPr/>
                </a:tc>
                <a:extLst>
                  <a:ext uri="{0D108BD9-81ED-4DB2-BD59-A6C34878D82A}">
                    <a16:rowId xmlns:a16="http://schemas.microsoft.com/office/drawing/2014/main" val="1965818952"/>
                  </a:ext>
                </a:extLst>
              </a:tr>
              <a:tr h="693987">
                <a:tc>
                  <a:txBody>
                    <a:bodyPr/>
                    <a:lstStyle/>
                    <a:p>
                      <a:r>
                        <a:rPr lang="en-US" sz="1050" dirty="0"/>
                        <a:t>Cloud service layer</a:t>
                      </a:r>
                    </a:p>
                  </a:txBody>
                  <a:tcPr/>
                </a:tc>
                <a:tc>
                  <a:txBody>
                    <a:bodyPr/>
                    <a:lstStyle/>
                    <a:p>
                      <a:r>
                        <a:rPr lang="en-US" sz="1050" dirty="0"/>
                        <a:t>Manages metadata, Security, Query Optimization and Orchestration</a:t>
                      </a:r>
                    </a:p>
                  </a:txBody>
                  <a:tcPr/>
                </a:tc>
                <a:extLst>
                  <a:ext uri="{0D108BD9-81ED-4DB2-BD59-A6C34878D82A}">
                    <a16:rowId xmlns:a16="http://schemas.microsoft.com/office/drawing/2014/main" val="651995001"/>
                  </a:ext>
                </a:extLst>
              </a:tr>
            </a:tbl>
          </a:graphicData>
        </a:graphic>
      </p:graphicFrame>
      <p:pic>
        <p:nvPicPr>
          <p:cNvPr id="1026" name="Picture 2" descr="thinketl.com">
            <a:extLst>
              <a:ext uri="{FF2B5EF4-FFF2-40B4-BE49-F238E27FC236}">
                <a16:creationId xmlns:a16="http://schemas.microsoft.com/office/drawing/2014/main" id="{E8EFF2BF-46B9-13DA-9E06-B7A4382927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0782" y="764529"/>
            <a:ext cx="6260442" cy="429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8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1D977-C60A-5E55-C309-45307E57864F}"/>
              </a:ext>
            </a:extLst>
          </p:cNvPr>
          <p:cNvSpPr>
            <a:spLocks noGrp="1"/>
          </p:cNvSpPr>
          <p:nvPr>
            <p:ph type="title"/>
          </p:nvPr>
        </p:nvSpPr>
        <p:spPr>
          <a:xfrm>
            <a:off x="640080" y="329184"/>
            <a:ext cx="6894576" cy="1783080"/>
          </a:xfrm>
        </p:spPr>
        <p:txBody>
          <a:bodyPr anchor="b">
            <a:normAutofit/>
          </a:bodyPr>
          <a:lstStyle/>
          <a:p>
            <a:r>
              <a:rPr lang="en-US" sz="5400" dirty="0"/>
              <a:t>Access Control</a:t>
            </a:r>
          </a:p>
        </p:txBody>
      </p:sp>
      <p:sp>
        <p:nvSpPr>
          <p:cNvPr id="61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C008E3-A656-3BB0-6BF8-124CD3776503}"/>
              </a:ext>
            </a:extLst>
          </p:cNvPr>
          <p:cNvSpPr>
            <a:spLocks noGrp="1"/>
          </p:cNvSpPr>
          <p:nvPr>
            <p:ph idx="1"/>
          </p:nvPr>
        </p:nvSpPr>
        <p:spPr>
          <a:xfrm>
            <a:off x="640080" y="2706624"/>
            <a:ext cx="5455920" cy="2299670"/>
          </a:xfrm>
        </p:spPr>
        <p:txBody>
          <a:bodyPr>
            <a:normAutofit/>
          </a:bodyPr>
          <a:lstStyle/>
          <a:p>
            <a:r>
              <a:rPr lang="en-US" sz="2000" dirty="0"/>
              <a:t>Role based Access Control (RBAC) and Discretionary Access Control  (DAC)</a:t>
            </a:r>
          </a:p>
          <a:p>
            <a:r>
              <a:rPr lang="en-US" sz="2000" dirty="0"/>
              <a:t>Custom Roles &amp; Privileges Management</a:t>
            </a:r>
          </a:p>
          <a:p>
            <a:r>
              <a:rPr lang="en-US" sz="2000" dirty="0"/>
              <a:t>Multi-Factor Authentication &amp; SSO</a:t>
            </a:r>
          </a:p>
          <a:p>
            <a:r>
              <a:rPr lang="en-US" sz="2000" dirty="0"/>
              <a:t>Row &amp; Column-level security.</a:t>
            </a:r>
          </a:p>
        </p:txBody>
      </p:sp>
      <p:pic>
        <p:nvPicPr>
          <p:cNvPr id="5" name="Picture 4" descr="A diagram of a snowflake access control">
            <a:extLst>
              <a:ext uri="{FF2B5EF4-FFF2-40B4-BE49-F238E27FC236}">
                <a16:creationId xmlns:a16="http://schemas.microsoft.com/office/drawing/2014/main" id="{9DF2821D-5A24-CDE1-CD01-FAA796A24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1020471"/>
            <a:ext cx="5637415" cy="3191311"/>
          </a:xfrm>
          <a:prstGeom prst="rect">
            <a:avLst/>
          </a:prstGeom>
        </p:spPr>
      </p:pic>
      <p:pic>
        <p:nvPicPr>
          <p:cNvPr id="6146" name="Picture 2">
            <a:extLst>
              <a:ext uri="{FF2B5EF4-FFF2-40B4-BE49-F238E27FC236}">
                <a16:creationId xmlns:a16="http://schemas.microsoft.com/office/drawing/2014/main" id="{2918C37D-2806-A003-C24B-CF3301A67B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2659" y="4012307"/>
            <a:ext cx="3995928" cy="198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8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99CE0-F4FB-D5E1-FE94-B46BC79E14E9}"/>
              </a:ext>
            </a:extLst>
          </p:cNvPr>
          <p:cNvSpPr>
            <a:spLocks noGrp="1"/>
          </p:cNvSpPr>
          <p:nvPr>
            <p:ph type="title"/>
          </p:nvPr>
        </p:nvSpPr>
        <p:spPr>
          <a:xfrm>
            <a:off x="630936" y="640080"/>
            <a:ext cx="4818888" cy="1481328"/>
          </a:xfrm>
        </p:spPr>
        <p:txBody>
          <a:bodyPr anchor="b">
            <a:normAutofit/>
          </a:bodyPr>
          <a:lstStyle/>
          <a:p>
            <a:r>
              <a:rPr lang="en-US" sz="5000" dirty="0"/>
              <a:t>Virtual Warehouse</a:t>
            </a:r>
          </a:p>
        </p:txBody>
      </p:sp>
      <p:sp>
        <p:nvSpPr>
          <p:cNvPr id="10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73A46BE7-14A0-C9B6-3811-B355D4358EE2}"/>
              </a:ext>
            </a:extLst>
          </p:cNvPr>
          <p:cNvSpPr>
            <a:spLocks noGrp="1"/>
          </p:cNvSpPr>
          <p:nvPr>
            <p:ph idx="1"/>
          </p:nvPr>
        </p:nvSpPr>
        <p:spPr>
          <a:xfrm>
            <a:off x="646176" y="2670048"/>
            <a:ext cx="4818888" cy="3547872"/>
          </a:xfrm>
        </p:spPr>
        <p:txBody>
          <a:bodyPr anchor="t">
            <a:normAutofit/>
          </a:bodyPr>
          <a:lstStyle/>
          <a:p>
            <a:r>
              <a:rPr lang="en-US" sz="2200" dirty="0"/>
              <a:t>Standard vs Snowpark- Optimized.</a:t>
            </a:r>
          </a:p>
          <a:p>
            <a:r>
              <a:rPr lang="en-US" sz="2200" dirty="0"/>
              <a:t>Warehouse size from x-small – 6x large.</a:t>
            </a:r>
          </a:p>
          <a:p>
            <a:r>
              <a:rPr lang="en-US" sz="2200" dirty="0"/>
              <a:t>Multi-Clustering (maximized vs Auto-scale)</a:t>
            </a:r>
          </a:p>
          <a:p>
            <a:r>
              <a:rPr lang="en-US" sz="2200" dirty="0"/>
              <a:t>Query Acceleration Service (QAS)</a:t>
            </a:r>
          </a:p>
        </p:txBody>
      </p:sp>
      <p:pic>
        <p:nvPicPr>
          <p:cNvPr id="1026" name="Picture 2">
            <a:extLst>
              <a:ext uri="{FF2B5EF4-FFF2-40B4-BE49-F238E27FC236}">
                <a16:creationId xmlns:a16="http://schemas.microsoft.com/office/drawing/2014/main" id="{40BFE4F5-FA2D-779A-0373-FE99FCBDD9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059437"/>
            <a:ext cx="5272104" cy="5099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5A943D-B37E-8CAA-91AF-8D5B57DAAC85}"/>
              </a:ext>
            </a:extLst>
          </p:cNvPr>
          <p:cNvSpPr txBox="1"/>
          <p:nvPr/>
        </p:nvSpPr>
        <p:spPr>
          <a:xfrm>
            <a:off x="630935" y="5995176"/>
            <a:ext cx="7272739" cy="369332"/>
          </a:xfrm>
          <a:prstGeom prst="rect">
            <a:avLst/>
          </a:prstGeom>
          <a:noFill/>
        </p:spPr>
        <p:txBody>
          <a:bodyPr wrap="square">
            <a:spAutoFit/>
          </a:bodyPr>
          <a:lstStyle/>
          <a:p>
            <a:r>
              <a:rPr lang="en-US" dirty="0"/>
              <a:t>https://docs.snowflake.com/en/user-guide/warehouses-overview</a:t>
            </a:r>
          </a:p>
        </p:txBody>
      </p:sp>
    </p:spTree>
    <p:extLst>
      <p:ext uri="{BB962C8B-B14F-4D97-AF65-F5344CB8AC3E}">
        <p14:creationId xmlns:p14="http://schemas.microsoft.com/office/powerpoint/2010/main" val="60618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FAC32-BB96-356A-CAAD-9BC48BA1CC3E}"/>
              </a:ext>
            </a:extLst>
          </p:cNvPr>
          <p:cNvSpPr>
            <a:spLocks noGrp="1"/>
          </p:cNvSpPr>
          <p:nvPr>
            <p:ph type="title"/>
          </p:nvPr>
        </p:nvSpPr>
        <p:spPr>
          <a:xfrm>
            <a:off x="630936" y="639520"/>
            <a:ext cx="3429000" cy="1719072"/>
          </a:xfrm>
        </p:spPr>
        <p:txBody>
          <a:bodyPr anchor="b">
            <a:normAutofit/>
          </a:bodyPr>
          <a:lstStyle/>
          <a:p>
            <a:r>
              <a:rPr lang="en-US" sz="5400"/>
              <a:t>Data Loading</a:t>
            </a:r>
          </a:p>
        </p:txBody>
      </p:sp>
      <p:sp>
        <p:nvSpPr>
          <p:cNvPr id="51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7CF04F-00EE-D225-3DA3-C618A6999B00}"/>
              </a:ext>
            </a:extLst>
          </p:cNvPr>
          <p:cNvSpPr>
            <a:spLocks noGrp="1"/>
          </p:cNvSpPr>
          <p:nvPr>
            <p:ph idx="1"/>
          </p:nvPr>
        </p:nvSpPr>
        <p:spPr>
          <a:xfrm>
            <a:off x="630936" y="2807208"/>
            <a:ext cx="3429000" cy="3410712"/>
          </a:xfrm>
        </p:spPr>
        <p:txBody>
          <a:bodyPr anchor="t">
            <a:normAutofit/>
          </a:bodyPr>
          <a:lstStyle/>
          <a:p>
            <a:r>
              <a:rPr lang="en-US" sz="2200" dirty="0" err="1"/>
              <a:t>Buld</a:t>
            </a:r>
            <a:r>
              <a:rPr lang="en-US" sz="2200" dirty="0"/>
              <a:t> Load COPY Into  &lt;table&gt; from internal/external stage</a:t>
            </a:r>
          </a:p>
          <a:p>
            <a:r>
              <a:rPr lang="en-US" sz="2200" dirty="0"/>
              <a:t>Continuous load: </a:t>
            </a:r>
            <a:r>
              <a:rPr lang="en-US" sz="2200" dirty="0" err="1"/>
              <a:t>Snowpipe</a:t>
            </a:r>
            <a:r>
              <a:rPr lang="en-US" sz="2200" dirty="0"/>
              <a:t> (Serverless)</a:t>
            </a:r>
          </a:p>
          <a:p>
            <a:r>
              <a:rPr lang="en-US" sz="2200" dirty="0"/>
              <a:t>File Formats : JSON, Parquet, Avro, ORC, CSV, XML</a:t>
            </a:r>
          </a:p>
          <a:p>
            <a:endParaRPr lang="en-US" sz="2200" dirty="0"/>
          </a:p>
          <a:p>
            <a:endParaRPr lang="en-US" sz="2200" dirty="0"/>
          </a:p>
        </p:txBody>
      </p:sp>
      <p:pic>
        <p:nvPicPr>
          <p:cNvPr id="5122" name="Picture 2">
            <a:extLst>
              <a:ext uri="{FF2B5EF4-FFF2-40B4-BE49-F238E27FC236}">
                <a16:creationId xmlns:a16="http://schemas.microsoft.com/office/drawing/2014/main" id="{6672B310-1A9D-4B1B-0217-CF11D8EA71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694441"/>
            <a:ext cx="6903720" cy="346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1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lowchart: Document 205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3B21B-572B-35F4-43B9-7E865DAF140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Tables &amp; Views</a:t>
            </a:r>
          </a:p>
        </p:txBody>
      </p:sp>
      <p:pic>
        <p:nvPicPr>
          <p:cNvPr id="2050" name="Picture 2">
            <a:extLst>
              <a:ext uri="{FF2B5EF4-FFF2-40B4-BE49-F238E27FC236}">
                <a16:creationId xmlns:a16="http://schemas.microsoft.com/office/drawing/2014/main" id="{AC855093-9B9B-4213-2E57-D2BD377613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86225" y="1513009"/>
            <a:ext cx="7347537" cy="400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4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6B9FA-0D01-4635-E586-6188D2D279B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latin typeface="+mj-lt"/>
                <a:ea typeface="+mj-ea"/>
                <a:cs typeface="+mj-cs"/>
              </a:rPr>
              <a:t>Data Sharing</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D378767-6AE3-67B2-5A1E-A1BE9DF98B13}"/>
              </a:ext>
            </a:extLst>
          </p:cNvPr>
          <p:cNvSpPr>
            <a:spLocks noGrp="1"/>
          </p:cNvSpPr>
          <p:nvPr>
            <p:ph idx="1"/>
          </p:nvPr>
        </p:nvSpPr>
        <p:spPr>
          <a:xfrm>
            <a:off x="630935" y="2807208"/>
            <a:ext cx="3876409" cy="3410712"/>
          </a:xfrm>
        </p:spPr>
        <p:txBody>
          <a:bodyPr anchor="t">
            <a:normAutofit/>
          </a:bodyPr>
          <a:lstStyle/>
          <a:p>
            <a:r>
              <a:rPr lang="en-US" sz="2200" dirty="0"/>
              <a:t>Types of Data Sharing</a:t>
            </a:r>
          </a:p>
          <a:p>
            <a:pPr lvl="1"/>
            <a:r>
              <a:rPr lang="en-US" sz="1800" dirty="0"/>
              <a:t>Direct Share</a:t>
            </a:r>
          </a:p>
          <a:p>
            <a:pPr lvl="1"/>
            <a:r>
              <a:rPr lang="en-US" sz="1800" dirty="0"/>
              <a:t>Data Exchange</a:t>
            </a:r>
          </a:p>
          <a:p>
            <a:pPr lvl="1"/>
            <a:r>
              <a:rPr lang="en-US" sz="1800" dirty="0"/>
              <a:t>Snowflake data marketplace</a:t>
            </a:r>
          </a:p>
          <a:p>
            <a:pPr lvl="1"/>
            <a:endParaRPr lang="en-US" sz="1800" dirty="0"/>
          </a:p>
          <a:p>
            <a:pPr lvl="1"/>
            <a:endParaRPr lang="en-US" sz="1800" dirty="0"/>
          </a:p>
          <a:p>
            <a:pPr lvl="1"/>
            <a:endParaRPr lang="en-US" sz="1800" dirty="0"/>
          </a:p>
        </p:txBody>
      </p:sp>
      <p:pic>
        <p:nvPicPr>
          <p:cNvPr id="5" name="Content Placeholder 4" descr="A diagram of data sharing&#10;&#10;Description automatically generated">
            <a:extLst>
              <a:ext uri="{FF2B5EF4-FFF2-40B4-BE49-F238E27FC236}">
                <a16:creationId xmlns:a16="http://schemas.microsoft.com/office/drawing/2014/main" id="{08AA3512-AE79-5EA1-2BA6-FEC0E054A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356" y="640080"/>
            <a:ext cx="6197599" cy="5577840"/>
          </a:xfrm>
          <a:prstGeom prst="rect">
            <a:avLst/>
          </a:prstGeom>
        </p:spPr>
      </p:pic>
    </p:spTree>
    <p:extLst>
      <p:ext uri="{BB962C8B-B14F-4D97-AF65-F5344CB8AC3E}">
        <p14:creationId xmlns:p14="http://schemas.microsoft.com/office/powerpoint/2010/main" val="1518552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3434</TotalTime>
  <Words>4111</Words>
  <Application>Microsoft Office PowerPoint</Application>
  <PresentationFormat>Widescreen</PresentationFormat>
  <Paragraphs>236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-apple-system</vt:lpstr>
      <vt:lpstr>Aptos</vt:lpstr>
      <vt:lpstr>Aptos Display</vt:lpstr>
      <vt:lpstr>Arial</vt:lpstr>
      <vt:lpstr>Calibri</vt:lpstr>
      <vt:lpstr>Poppins Light</vt:lpstr>
      <vt:lpstr>Office Theme</vt:lpstr>
      <vt:lpstr>Snowflake</vt:lpstr>
      <vt:lpstr>Introduction</vt:lpstr>
      <vt:lpstr>Pricings &amp; Regions</vt:lpstr>
      <vt:lpstr>Architecture</vt:lpstr>
      <vt:lpstr>Access Control</vt:lpstr>
      <vt:lpstr>Virtual Warehouse</vt:lpstr>
      <vt:lpstr>Data Loading</vt:lpstr>
      <vt:lpstr>Tables &amp; Views</vt:lpstr>
      <vt:lpstr>Data Sharing</vt:lpstr>
      <vt:lpstr>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Shanmugam, Elan</dc:creator>
  <cp:lastModifiedBy>Shanmugam, Elan</cp:lastModifiedBy>
  <cp:revision>2</cp:revision>
  <dcterms:created xsi:type="dcterms:W3CDTF">2025-01-30T14:14:28Z</dcterms:created>
  <dcterms:modified xsi:type="dcterms:W3CDTF">2025-02-06T15:51:33Z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57d4c8-9aa7-470a-95ee-e37723976709_Enabled">
    <vt:lpwstr>true</vt:lpwstr>
  </property>
  <property fmtid="{D5CDD505-2E9C-101B-9397-08002B2CF9AE}" pid="3" name="MSIP_Label_d757d4c8-9aa7-470a-95ee-e37723976709_SetDate">
    <vt:lpwstr>2025-01-30T14:36:01Z</vt:lpwstr>
  </property>
  <property fmtid="{D5CDD505-2E9C-101B-9397-08002B2CF9AE}" pid="4" name="MSIP_Label_d757d4c8-9aa7-470a-95ee-e37723976709_Method">
    <vt:lpwstr>Standard</vt:lpwstr>
  </property>
  <property fmtid="{D5CDD505-2E9C-101B-9397-08002B2CF9AE}" pid="5" name="MSIP_Label_d757d4c8-9aa7-470a-95ee-e37723976709_Name">
    <vt:lpwstr>Internal</vt:lpwstr>
  </property>
  <property fmtid="{D5CDD505-2E9C-101B-9397-08002B2CF9AE}" pid="6" name="MSIP_Label_d757d4c8-9aa7-470a-95ee-e37723976709_SiteId">
    <vt:lpwstr>3425dff1-3121-4de4-a918-893fc94ebbbc</vt:lpwstr>
  </property>
  <property fmtid="{D5CDD505-2E9C-101B-9397-08002B2CF9AE}" pid="7" name="MSIP_Label_d757d4c8-9aa7-470a-95ee-e37723976709_ActionId">
    <vt:lpwstr>8eaef977-8d01-41d3-b108-0b91dc7a0fae</vt:lpwstr>
  </property>
  <property fmtid="{D5CDD505-2E9C-101B-9397-08002B2CF9AE}" pid="8" name="MSIP_Label_d757d4c8-9aa7-470a-95ee-e37723976709_ContentBits">
    <vt:lpwstr>0</vt:lpwstr>
  </property>
</Properties>
</file>